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4"/>
  </p:handoutMasterIdLst>
  <p:sldIdLst>
    <p:sldId id="302" r:id="rId3"/>
    <p:sldId id="312" r:id="rId5"/>
    <p:sldId id="304" r:id="rId6"/>
    <p:sldId id="305" r:id="rId7"/>
    <p:sldId id="306" r:id="rId8"/>
    <p:sldId id="307" r:id="rId9"/>
    <p:sldId id="308" r:id="rId10"/>
    <p:sldId id="309" r:id="rId11"/>
    <p:sldId id="310" r:id="rId12"/>
    <p:sldId id="311" r:id="rId13"/>
    <p:sldId id="293" r:id="rId14"/>
    <p:sldId id="294" r:id="rId15"/>
    <p:sldId id="295" r:id="rId16"/>
    <p:sldId id="301" r:id="rId17"/>
    <p:sldId id="296" r:id="rId18"/>
    <p:sldId id="297" r:id="rId19"/>
    <p:sldId id="298" r:id="rId20"/>
    <p:sldId id="299" r:id="rId21"/>
    <p:sldId id="300" r:id="rId22"/>
    <p:sldId id="266" r:id="rId23"/>
    <p:sldId id="284" r:id="rId24"/>
    <p:sldId id="267" r:id="rId25"/>
    <p:sldId id="285" r:id="rId26"/>
    <p:sldId id="286" r:id="rId27"/>
    <p:sldId id="287" r:id="rId28"/>
    <p:sldId id="288" r:id="rId29"/>
    <p:sldId id="289" r:id="rId30"/>
    <p:sldId id="290" r:id="rId31"/>
    <p:sldId id="291" r:id="rId32"/>
    <p:sldId id="303" r:id="rId33"/>
  </p:sldIdLst>
  <p:sldSz cx="12192000" cy="6858000"/>
  <p:notesSz cx="6858000" cy="9144000"/>
  <p:defaultTextStyle>
    <a:defPPr>
      <a:defRPr lang="zh-CN"/>
    </a:defPPr>
    <a:lvl1pPr marL="0" algn="l" defTabSz="914400" rtl="0">
      <a:defRPr sz="1800">
        <a:solidFill>
          <a:schemeClr val="tx1"/>
        </a:solidFill>
        <a:latin typeface="+mn-lt"/>
        <a:ea typeface="+mn-ea"/>
        <a:cs typeface="+mn-cs"/>
      </a:defRPr>
    </a:lvl1pPr>
    <a:lvl2pPr marL="457200" algn="l" defTabSz="914400" rtl="0">
      <a:defRPr sz="1800">
        <a:solidFill>
          <a:schemeClr val="tx1"/>
        </a:solidFill>
        <a:latin typeface="+mn-lt"/>
        <a:ea typeface="+mn-ea"/>
        <a:cs typeface="+mn-cs"/>
      </a:defRPr>
    </a:lvl2pPr>
    <a:lvl3pPr marL="914400" algn="l" defTabSz="914400" rtl="0">
      <a:defRPr sz="1800">
        <a:solidFill>
          <a:schemeClr val="tx1"/>
        </a:solidFill>
        <a:latin typeface="+mn-lt"/>
        <a:ea typeface="+mn-ea"/>
        <a:cs typeface="+mn-cs"/>
      </a:defRPr>
    </a:lvl3pPr>
    <a:lvl4pPr marL="1371600" algn="l" defTabSz="914400" rtl="0">
      <a:defRPr sz="1800">
        <a:solidFill>
          <a:schemeClr val="tx1"/>
        </a:solidFill>
        <a:latin typeface="+mn-lt"/>
        <a:ea typeface="+mn-ea"/>
        <a:cs typeface="+mn-cs"/>
      </a:defRPr>
    </a:lvl4pPr>
    <a:lvl5pPr marL="1828800" algn="l" defTabSz="914400" rtl="0">
      <a:defRPr sz="1800">
        <a:solidFill>
          <a:schemeClr val="tx1"/>
        </a:solidFill>
        <a:latin typeface="+mn-lt"/>
        <a:ea typeface="+mn-ea"/>
        <a:cs typeface="+mn-cs"/>
      </a:defRPr>
    </a:lvl5pPr>
    <a:lvl6pPr marL="2286000" algn="l" defTabSz="914400" rtl="0">
      <a:defRPr sz="1800">
        <a:solidFill>
          <a:schemeClr val="tx1"/>
        </a:solidFill>
        <a:latin typeface="+mn-lt"/>
        <a:ea typeface="+mn-ea"/>
        <a:cs typeface="+mn-cs"/>
      </a:defRPr>
    </a:lvl6pPr>
    <a:lvl7pPr marL="2743200" algn="l" defTabSz="914400" rtl="0">
      <a:defRPr sz="1800">
        <a:solidFill>
          <a:schemeClr val="tx1"/>
        </a:solidFill>
        <a:latin typeface="+mn-lt"/>
        <a:ea typeface="+mn-ea"/>
        <a:cs typeface="+mn-cs"/>
      </a:defRPr>
    </a:lvl7pPr>
    <a:lvl8pPr marL="3200400" algn="l" defTabSz="914400" rtl="0">
      <a:defRPr sz="1800">
        <a:solidFill>
          <a:schemeClr val="tx1"/>
        </a:solidFill>
        <a:latin typeface="+mn-lt"/>
        <a:ea typeface="+mn-ea"/>
        <a:cs typeface="+mn-cs"/>
      </a:defRPr>
    </a:lvl8pPr>
    <a:lvl9pPr marL="3657600" algn="l" defTabSz="914400" rtl="0">
      <a:defRPr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7" userDrawn="1">
          <p15:clr>
            <a:srgbClr val="A4A3A4"/>
          </p15:clr>
        </p15:guide>
        <p15:guide id="2" pos="37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99" d="100"/>
          <a:sy n="99" d="100"/>
        </p:scale>
        <p:origin x="84" y="582"/>
      </p:cViewPr>
      <p:guideLst>
        <p:guide orient="horz" pos="2157"/>
        <p:guide pos="3772"/>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handoutMaster" Target="handoutMasters/handoutMaster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bwMode="auto">
        <a:xfrm>
          <a:off x="0" y="0"/>
          <a:ext cx="0" cy="0"/>
          <a:chOff x="0" y="0"/>
          <a:chExt cx="0" cy="0"/>
        </a:xfrm>
      </p:grpSpPr>
      <p:sp>
        <p:nvSpPr>
          <p:cNvPr id="495169142" name="页眉占位符 1"/>
          <p:cNvSpPr>
            <a:spLocks noGrp="1"/>
          </p:cNvSpPr>
          <p:nvPr>
            <p:ph type="hdr" sz="quarter"/>
          </p:nvPr>
        </p:nvSpPr>
        <p:spPr bwMode="auto">
          <a:xfrm>
            <a:off x="0" y="0"/>
            <a:ext cx="2971800" cy="458788"/>
          </a:xfrm>
          <a:prstGeom prst="rect">
            <a:avLst/>
          </a:prstGeom>
        </p:spPr>
        <p:txBody>
          <a:bodyPr vert="horz" lIns="91440" tIns="45720" rIns="91440" bIns="45720" rtlCol="0"/>
          <a:lstStyle>
            <a:lvl1pPr algn="l">
              <a:defRPr sz="1200"/>
            </a:lvl1pPr>
          </a:lstStyle>
          <a:p>
            <a:pPr>
              <a:defRPr/>
            </a:pPr>
            <a:endParaRPr lang="zh-CN"/>
          </a:p>
        </p:txBody>
      </p:sp>
      <p:sp>
        <p:nvSpPr>
          <p:cNvPr id="529334934" name="日期占位符 2"/>
          <p:cNvSpPr>
            <a:spLocks noGrp="1"/>
          </p:cNvSpPr>
          <p:nvPr>
            <p:ph type="dt" idx="1"/>
          </p:nvPr>
        </p:nvSpPr>
        <p:spPr bwMode="auto">
          <a:xfrm>
            <a:off x="3884613" y="0"/>
            <a:ext cx="2971800" cy="458788"/>
          </a:xfrm>
          <a:prstGeom prst="rect">
            <a:avLst/>
          </a:prstGeom>
        </p:spPr>
        <p:txBody>
          <a:bodyPr vert="horz" lIns="91440" tIns="45720" rIns="91440" bIns="45720" rtlCol="0"/>
          <a:lstStyle>
            <a:lvl1pPr algn="r">
              <a:defRPr sz="1200"/>
            </a:lvl1pPr>
          </a:lstStyle>
          <a:p>
            <a:pPr>
              <a:defRPr/>
            </a:pPr>
            <a:fld id="{D2A48B96-639E-45A3-A0BA-2464DFDB1FAA}" type="datetimeFigureOut">
              <a:rPr lang="zh-CN" altLang="en-US"/>
            </a:fld>
            <a:endParaRPr lang="zh-CN"/>
          </a:p>
        </p:txBody>
      </p:sp>
      <p:sp>
        <p:nvSpPr>
          <p:cNvPr id="1628767535" name="幻灯片图像占位符 3"/>
          <p:cNvSpPr>
            <a:spLocks noGrp="1" noRot="1" noChangeAspect="1"/>
          </p:cNvSpPr>
          <p:nvPr>
            <p:ph type="sldImg" idx="2"/>
          </p:nvPr>
        </p:nvSpPr>
        <p:spPr bwMode="auto">
          <a:xfrm>
            <a:off x="685800" y="1143000"/>
            <a:ext cx="5486400" cy="3086100"/>
          </a:xfrm>
          <a:prstGeom prst="rect">
            <a:avLst/>
          </a:prstGeom>
          <a:noFill/>
          <a:ln w="12700">
            <a:solidFill>
              <a:prstClr val="black"/>
            </a:solidFill>
          </a:ln>
        </p:spPr>
        <p:txBody>
          <a:bodyPr vert="horz" lIns="91440" tIns="45720" rIns="91440" bIns="45720" rtlCol="0" anchor="ctr"/>
          <a:lstStyle/>
          <a:p>
            <a:pPr>
              <a:defRPr/>
            </a:pPr>
            <a:endParaRPr lang="zh-CN"/>
          </a:p>
        </p:txBody>
      </p:sp>
      <p:sp>
        <p:nvSpPr>
          <p:cNvPr id="1443417163" name="备注占位符 4"/>
          <p:cNvSpPr>
            <a:spLocks noGrp="1"/>
          </p:cNvSpPr>
          <p:nvPr>
            <p:ph type="body" sz="quarter" idx="3"/>
          </p:nvPr>
        </p:nvSpPr>
        <p:spPr bwMode="auto">
          <a:xfrm>
            <a:off x="685800" y="4400550"/>
            <a:ext cx="5486400" cy="3600450"/>
          </a:xfrm>
          <a:prstGeom prst="rect">
            <a:avLst/>
          </a:prstGeom>
        </p:spPr>
        <p:txBody>
          <a:bodyPr vert="horz" lIns="91440" tIns="45720" rIns="91440" bIns="45720" rtlCol="0"/>
          <a:lstStyle/>
          <a:p>
            <a:pPr lvl="0">
              <a:defRPr/>
            </a:pPr>
            <a:r>
              <a:rPr lang="zh-CN"/>
              <a:t>单击此处编辑母版文本样式</a:t>
            </a:r>
            <a:endParaRPr lang="zh-CN"/>
          </a:p>
          <a:p>
            <a:pPr lvl="1">
              <a:defRPr/>
            </a:pPr>
            <a:r>
              <a:rPr lang="zh-CN"/>
              <a:t>第二级</a:t>
            </a:r>
            <a:endParaRPr lang="zh-CN"/>
          </a:p>
          <a:p>
            <a:pPr lvl="2">
              <a:defRPr/>
            </a:pPr>
            <a:r>
              <a:rPr lang="zh-CN"/>
              <a:t>第三级</a:t>
            </a:r>
            <a:endParaRPr lang="zh-CN"/>
          </a:p>
          <a:p>
            <a:pPr lvl="3">
              <a:defRPr/>
            </a:pPr>
            <a:r>
              <a:rPr lang="zh-CN"/>
              <a:t>第四级</a:t>
            </a:r>
            <a:endParaRPr lang="zh-CN"/>
          </a:p>
          <a:p>
            <a:pPr lvl="4">
              <a:defRPr/>
            </a:pPr>
            <a:r>
              <a:rPr lang="zh-CN"/>
              <a:t>第五级</a:t>
            </a:r>
            <a:endParaRPr lang="zh-CN"/>
          </a:p>
        </p:txBody>
      </p:sp>
      <p:sp>
        <p:nvSpPr>
          <p:cNvPr id="2025367773" name="页脚占位符 5"/>
          <p:cNvSpPr>
            <a:spLocks noGrp="1"/>
          </p:cNvSpPr>
          <p:nvPr>
            <p:ph type="ftr" sz="quarter" idx="4"/>
          </p:nvPr>
        </p:nvSpPr>
        <p:spPr bwMode="auto">
          <a:xfrm>
            <a:off x="0" y="8685213"/>
            <a:ext cx="2971800" cy="458787"/>
          </a:xfrm>
          <a:prstGeom prst="rect">
            <a:avLst/>
          </a:prstGeom>
        </p:spPr>
        <p:txBody>
          <a:bodyPr vert="horz" lIns="91440" tIns="45720" rIns="91440" bIns="45720" rtlCol="0" anchor="b"/>
          <a:lstStyle>
            <a:lvl1pPr algn="l">
              <a:defRPr sz="1200"/>
            </a:lvl1pPr>
          </a:lstStyle>
          <a:p>
            <a:pPr>
              <a:defRPr/>
            </a:pPr>
            <a:endParaRPr lang="zh-CN"/>
          </a:p>
        </p:txBody>
      </p:sp>
      <p:sp>
        <p:nvSpPr>
          <p:cNvPr id="1805261844" name="灯片编号占位符 6"/>
          <p:cNvSpPr>
            <a:spLocks noGrp="1"/>
          </p:cNvSpPr>
          <p:nvPr>
            <p:ph type="sldNum" sz="quarter" idx="5"/>
          </p:nvPr>
        </p:nvSpPr>
        <p:spPr bwMode="auto">
          <a:xfrm>
            <a:off x="3884613" y="8685213"/>
            <a:ext cx="2971800" cy="458787"/>
          </a:xfrm>
          <a:prstGeom prst="rect">
            <a:avLst/>
          </a:prstGeom>
        </p:spPr>
        <p:txBody>
          <a:bodyPr vert="horz" lIns="91440" tIns="45720" rIns="91440" bIns="45720" rtlCol="0" anchor="b"/>
          <a:lstStyle>
            <a:lvl1pPr algn="r">
              <a:defRPr sz="1200"/>
            </a:lvl1pPr>
          </a:lstStyle>
          <a:p>
            <a:pPr>
              <a:defRPr/>
            </a:pPr>
            <a:fld id="{A6837353-30EB-4A48-80EB-173D804AEFBD}" type="slidenum">
              <a:rPr lang="zh-CN"/>
            </a:fld>
            <a:endParaRPr lang="zh-CN"/>
          </a:p>
        </p:txBody>
      </p:sp>
    </p:spTree>
  </p:cSld>
  <p:clrMap bg1="lt1" tx1="dk1" bg2="lt2" tx2="dk2" accent1="accent1" accent2="accent2" accent3="accent3" accent4="accent4" accent5="accent5" accent6="accent6" hlink="hlink" folHlink="folHlink"/>
  <p:notesStyle>
    <a:lvl1pPr marL="0" algn="l" defTabSz="914400" rtl="0">
      <a:defRPr sz="1200">
        <a:solidFill>
          <a:schemeClr val="tx1"/>
        </a:solidFill>
        <a:latin typeface="+mn-lt"/>
        <a:ea typeface="+mn-ea"/>
        <a:cs typeface="+mn-cs"/>
      </a:defRPr>
    </a:lvl1pPr>
    <a:lvl2pPr marL="457200" algn="l" defTabSz="914400" rtl="0">
      <a:defRPr sz="1200">
        <a:solidFill>
          <a:schemeClr val="tx1"/>
        </a:solidFill>
        <a:latin typeface="+mn-lt"/>
        <a:ea typeface="+mn-ea"/>
        <a:cs typeface="+mn-cs"/>
      </a:defRPr>
    </a:lvl2pPr>
    <a:lvl3pPr marL="914400" algn="l" defTabSz="914400" rtl="0">
      <a:defRPr sz="1200">
        <a:solidFill>
          <a:schemeClr val="tx1"/>
        </a:solidFill>
        <a:latin typeface="+mn-lt"/>
        <a:ea typeface="+mn-ea"/>
        <a:cs typeface="+mn-cs"/>
      </a:defRPr>
    </a:lvl3pPr>
    <a:lvl4pPr marL="1371600" algn="l" defTabSz="914400" rtl="0">
      <a:defRPr sz="1200">
        <a:solidFill>
          <a:schemeClr val="tx1"/>
        </a:solidFill>
        <a:latin typeface="+mn-lt"/>
        <a:ea typeface="+mn-ea"/>
        <a:cs typeface="+mn-cs"/>
      </a:defRPr>
    </a:lvl4pPr>
    <a:lvl5pPr marL="1828800" algn="l" defTabSz="914400" rtl="0">
      <a:defRPr sz="1200">
        <a:solidFill>
          <a:schemeClr val="tx1"/>
        </a:solidFill>
        <a:latin typeface="+mn-lt"/>
        <a:ea typeface="+mn-ea"/>
        <a:cs typeface="+mn-cs"/>
      </a:defRPr>
    </a:lvl5pPr>
    <a:lvl6pPr marL="2286000" algn="l" defTabSz="914400" rtl="0">
      <a:defRPr sz="1200">
        <a:solidFill>
          <a:schemeClr val="tx1"/>
        </a:solidFill>
        <a:latin typeface="+mn-lt"/>
        <a:ea typeface="+mn-ea"/>
        <a:cs typeface="+mn-cs"/>
      </a:defRPr>
    </a:lvl6pPr>
    <a:lvl7pPr marL="2743200" algn="l" defTabSz="914400" rtl="0">
      <a:defRPr sz="1200">
        <a:solidFill>
          <a:schemeClr val="tx1"/>
        </a:solidFill>
        <a:latin typeface="+mn-lt"/>
        <a:ea typeface="+mn-ea"/>
        <a:cs typeface="+mn-cs"/>
      </a:defRPr>
    </a:lvl7pPr>
    <a:lvl8pPr marL="3200400" algn="l" defTabSz="914400" rtl="0">
      <a:defRPr sz="1200">
        <a:solidFill>
          <a:schemeClr val="tx1"/>
        </a:solidFill>
        <a:latin typeface="+mn-lt"/>
        <a:ea typeface="+mn-ea"/>
        <a:cs typeface="+mn-cs"/>
      </a:defRPr>
    </a:lvl8pPr>
    <a:lvl9pPr marL="3657600" algn="l" defTabSz="914400" rtl="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2" name="Slide Image Placeholder 1"/>
          <p:cNvSpPr>
            <a:spLocks noGrp="1" noRot="1" noChangeAspect="1"/>
          </p:cNvSpPr>
          <p:nvPr>
            <p:ph type="sldImg"/>
          </p:nvPr>
        </p:nvSpPr>
        <p:spPr bwMode="auto"/>
      </p:sp>
      <p:sp>
        <p:nvSpPr>
          <p:cNvPr id="3" name="Notes Placeholder 2"/>
          <p:cNvSpPr>
            <a:spLocks noGrp="1"/>
          </p:cNvSpPr>
          <p:nvPr>
            <p:ph type="body" idx="1"/>
          </p:nvPr>
        </p:nvSpPr>
        <p:spPr bwMode="auto"/>
        <p:txBody>
          <a:bodyPr/>
          <a:lstStyle/>
          <a:p>
            <a:pPr>
              <a:defRPr/>
            </a:pPr>
          </a:p>
        </p:txBody>
      </p:sp>
      <p:sp>
        <p:nvSpPr>
          <p:cNvPr id="4" name="Slide Number Placeholder 3"/>
          <p:cNvSpPr>
            <a:spLocks noGrp="1"/>
          </p:cNvSpPr>
          <p:nvPr>
            <p:ph type="sldNum" sz="quarter" idx="10"/>
          </p:nvPr>
        </p:nvSpPr>
        <p:spPr bwMode="auto"/>
        <p:txBody>
          <a:bodyPr/>
          <a:lstStyle/>
          <a:p>
            <a:pPr>
              <a:defRPr/>
            </a:pPr>
            <a:fld id="{5BFAE8AA-3200-F847-D655-7218B9F709B9}" type="slidenum">
              <a:rPr/>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827773068" name="幻灯片图像占位符 1"/>
          <p:cNvSpPr>
            <a:spLocks noGrp="1" noRot="1" noChangeAspect="1"/>
          </p:cNvSpPr>
          <p:nvPr>
            <p:ph type="sldImg" idx="2"/>
          </p:nvPr>
        </p:nvSpPr>
        <p:spPr bwMode="auto"/>
      </p:sp>
      <p:sp>
        <p:nvSpPr>
          <p:cNvPr id="1153222849"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2" name="Slide Image Placeholder 1"/>
          <p:cNvSpPr>
            <a:spLocks noGrp="1" noRot="1" noChangeAspect="1"/>
          </p:cNvSpPr>
          <p:nvPr>
            <p:ph type="sldImg"/>
          </p:nvPr>
        </p:nvSpPr>
        <p:spPr bwMode="auto"/>
      </p:sp>
      <p:sp>
        <p:nvSpPr>
          <p:cNvPr id="3" name="Notes Placeholder 2"/>
          <p:cNvSpPr>
            <a:spLocks noGrp="1"/>
          </p:cNvSpPr>
          <p:nvPr>
            <p:ph type="body" idx="1"/>
          </p:nvPr>
        </p:nvSpPr>
        <p:spPr bwMode="auto"/>
        <p:txBody>
          <a:bodyPr/>
          <a:lstStyle/>
          <a:p>
            <a:pPr>
              <a:defRPr/>
            </a:pPr>
          </a:p>
        </p:txBody>
      </p:sp>
      <p:sp>
        <p:nvSpPr>
          <p:cNvPr id="4" name="Slide Number Placeholder 3"/>
          <p:cNvSpPr>
            <a:spLocks noGrp="1"/>
          </p:cNvSpPr>
          <p:nvPr>
            <p:ph type="sldNum" sz="quarter" idx="10"/>
          </p:nvPr>
        </p:nvSpPr>
        <p:spPr bwMode="auto"/>
        <p:txBody>
          <a:bodyPr/>
          <a:lstStyle/>
          <a:p>
            <a:pPr>
              <a:defRPr/>
            </a:pPr>
            <a:fld id="{03AC4694-88E9-5042-55C9-3906DB92B10A}" type="slidenum">
              <a:rPr/>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noRot="1" noChangeAspect="1"/>
          </p:cNvSpPr>
          <p:nvPr>
            <p:ph type="sldImg" idx="2"/>
          </p:nvPr>
        </p:nvSpPr>
        <p:spPr bwMode="auto"/>
      </p:sp>
      <p:sp>
        <p:nvSpPr>
          <p:cNvPr id="1993611566"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noRot="1" noChangeAspect="1"/>
          </p:cNvSpPr>
          <p:nvPr>
            <p:ph type="sldImg" idx="2"/>
          </p:nvPr>
        </p:nvSpPr>
        <p:spPr bwMode="auto"/>
      </p:sp>
      <p:sp>
        <p:nvSpPr>
          <p:cNvPr id="1993611566"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noRot="1" noChangeAspect="1"/>
          </p:cNvSpPr>
          <p:nvPr>
            <p:ph type="sldImg" idx="2"/>
          </p:nvPr>
        </p:nvSpPr>
        <p:spPr bwMode="auto"/>
      </p:sp>
      <p:sp>
        <p:nvSpPr>
          <p:cNvPr id="1993611566"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noRot="1" noChangeAspect="1"/>
          </p:cNvSpPr>
          <p:nvPr>
            <p:ph type="sldImg" idx="2"/>
          </p:nvPr>
        </p:nvSpPr>
        <p:spPr bwMode="auto"/>
      </p:sp>
      <p:sp>
        <p:nvSpPr>
          <p:cNvPr id="1993611566"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noRot="1" noChangeAspect="1"/>
          </p:cNvSpPr>
          <p:nvPr>
            <p:ph type="sldImg" idx="2"/>
          </p:nvPr>
        </p:nvSpPr>
        <p:spPr bwMode="auto"/>
      </p:sp>
      <p:sp>
        <p:nvSpPr>
          <p:cNvPr id="1993611566"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noRot="1" noChangeAspect="1"/>
          </p:cNvSpPr>
          <p:nvPr>
            <p:ph type="sldImg" idx="2"/>
          </p:nvPr>
        </p:nvSpPr>
        <p:spPr bwMode="auto"/>
      </p:sp>
      <p:sp>
        <p:nvSpPr>
          <p:cNvPr id="1993611566"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noRot="1" noChangeAspect="1"/>
          </p:cNvSpPr>
          <p:nvPr>
            <p:ph type="sldImg" idx="2"/>
          </p:nvPr>
        </p:nvSpPr>
        <p:spPr bwMode="auto"/>
      </p:sp>
      <p:sp>
        <p:nvSpPr>
          <p:cNvPr id="1993611566"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noRot="1" noChangeAspect="1"/>
          </p:cNvSpPr>
          <p:nvPr>
            <p:ph type="sldImg" idx="2"/>
          </p:nvPr>
        </p:nvSpPr>
        <p:spPr bwMode="auto"/>
      </p:sp>
      <p:sp>
        <p:nvSpPr>
          <p:cNvPr id="1993611566"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2" name="Slide Image Placeholder 1"/>
          <p:cNvSpPr>
            <a:spLocks noGrp="1" noRot="1" noChangeAspect="1"/>
          </p:cNvSpPr>
          <p:nvPr>
            <p:ph type="sldImg"/>
          </p:nvPr>
        </p:nvSpPr>
        <p:spPr bwMode="auto"/>
      </p:sp>
      <p:sp>
        <p:nvSpPr>
          <p:cNvPr id="3" name="Notes Placeholder 2"/>
          <p:cNvSpPr>
            <a:spLocks noGrp="1"/>
          </p:cNvSpPr>
          <p:nvPr>
            <p:ph type="body" idx="1"/>
          </p:nvPr>
        </p:nvSpPr>
        <p:spPr bwMode="auto"/>
        <p:txBody>
          <a:bodyPr/>
          <a:lstStyle/>
          <a:p>
            <a:pPr>
              <a:defRPr/>
            </a:pPr>
          </a:p>
        </p:txBody>
      </p:sp>
      <p:sp>
        <p:nvSpPr>
          <p:cNvPr id="4" name="Slide Number Placeholder 3"/>
          <p:cNvSpPr>
            <a:spLocks noGrp="1"/>
          </p:cNvSpPr>
          <p:nvPr>
            <p:ph type="sldNum" sz="quarter" idx="10"/>
          </p:nvPr>
        </p:nvSpPr>
        <p:spPr bwMode="auto"/>
        <p:txBody>
          <a:bodyPr/>
          <a:lstStyle/>
          <a:p>
            <a:pPr>
              <a:defRPr/>
            </a:pPr>
            <a:fld id="{03AC4694-88E9-5042-55C9-3906DB92B10A}" type="slidenum">
              <a:rPr/>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2" name="Slide Image Placeholder 1"/>
          <p:cNvSpPr>
            <a:spLocks noGrp="1" noRot="1" noChangeAspect="1"/>
          </p:cNvSpPr>
          <p:nvPr>
            <p:ph type="sldImg"/>
          </p:nvPr>
        </p:nvSpPr>
        <p:spPr bwMode="auto"/>
      </p:sp>
      <p:sp>
        <p:nvSpPr>
          <p:cNvPr id="3" name="Notes Placeholder 2"/>
          <p:cNvSpPr>
            <a:spLocks noGrp="1"/>
          </p:cNvSpPr>
          <p:nvPr>
            <p:ph type="body" idx="1"/>
          </p:nvPr>
        </p:nvSpPr>
        <p:spPr bwMode="auto"/>
        <p:txBody>
          <a:bodyPr/>
          <a:lstStyle/>
          <a:p>
            <a:pPr>
              <a:defRPr/>
            </a:pPr>
          </a:p>
        </p:txBody>
      </p:sp>
      <p:sp>
        <p:nvSpPr>
          <p:cNvPr id="4" name="Slide Number Placeholder 3"/>
          <p:cNvSpPr>
            <a:spLocks noGrp="1"/>
          </p:cNvSpPr>
          <p:nvPr>
            <p:ph type="sldNum" sz="quarter" idx="10"/>
          </p:nvPr>
        </p:nvSpPr>
        <p:spPr bwMode="auto"/>
        <p:txBody>
          <a:bodyPr/>
          <a:lstStyle/>
          <a:p>
            <a:pPr>
              <a:defRPr/>
            </a:pPr>
            <a:fld id="{03AC4694-88E9-5042-55C9-3906DB92B10A}" type="slidenum">
              <a:rPr/>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p:cNvSpPr>
          <p:nvPr>
            <p:ph type="sldImg" idx="2"/>
          </p:nvPr>
        </p:nvSpPr>
        <p:spPr bwMode="auto"/>
      </p:sp>
      <p:sp>
        <p:nvSpPr>
          <p:cNvPr id="1993611566" name="文本占位符 2"/>
          <p:cNvSpPr>
            <a:spLocks noGrp="1"/>
          </p:cNvSpPr>
          <p:nvPr>
            <p:ph type="body" idx="3"/>
          </p:nvPr>
        </p:nvSpPr>
        <p:spPr bwMode="auto"/>
        <p:txBody>
          <a:bodyPr/>
          <a:p>
            <a:pPr>
              <a:defRPr/>
            </a:pPr>
            <a:endParaRPr lang="zh-CN"/>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p:cNvSpPr>
          <p:nvPr>
            <p:ph type="sldImg" idx="2"/>
          </p:nvPr>
        </p:nvSpPr>
        <p:spPr bwMode="auto"/>
      </p:sp>
      <p:sp>
        <p:nvSpPr>
          <p:cNvPr id="1993611566" name="文本占位符 2"/>
          <p:cNvSpPr>
            <a:spLocks noGrp="1"/>
          </p:cNvSpPr>
          <p:nvPr>
            <p:ph type="body" idx="3"/>
          </p:nvPr>
        </p:nvSpPr>
        <p:spPr bwMode="auto"/>
        <p:txBody>
          <a:bodyPr/>
          <a:p>
            <a:pPr>
              <a:defRPr/>
            </a:pPr>
            <a:endParaRPr 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p:cNvSpPr>
          <p:nvPr>
            <p:ph type="sldImg" idx="2"/>
          </p:nvPr>
        </p:nvSpPr>
        <p:spPr bwMode="auto"/>
      </p:sp>
      <p:sp>
        <p:nvSpPr>
          <p:cNvPr id="1993611566" name="文本占位符 2"/>
          <p:cNvSpPr>
            <a:spLocks noGrp="1"/>
          </p:cNvSpPr>
          <p:nvPr>
            <p:ph type="body" idx="3"/>
          </p:nvPr>
        </p:nvSpPr>
        <p:spPr bwMode="auto"/>
        <p:txBody>
          <a:bodyPr/>
          <a:p>
            <a:pPr>
              <a:defRPr/>
            </a:pPr>
            <a:endParaRPr 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2" name="Slide Image Placeholder 1"/>
          <p:cNvSpPr>
            <a:spLocks noGrp="1" noRot="1" noChangeAspect="1"/>
          </p:cNvSpPr>
          <p:nvPr>
            <p:ph type="sldImg"/>
          </p:nvPr>
        </p:nvSpPr>
        <p:spPr bwMode="auto"/>
      </p:sp>
      <p:sp>
        <p:nvSpPr>
          <p:cNvPr id="3" name="Notes Placeholder 2"/>
          <p:cNvSpPr>
            <a:spLocks noGrp="1"/>
          </p:cNvSpPr>
          <p:nvPr>
            <p:ph type="body" idx="1"/>
          </p:nvPr>
        </p:nvSpPr>
        <p:spPr bwMode="auto"/>
        <p:txBody>
          <a:bodyPr/>
          <a:lstStyle/>
          <a:p>
            <a:pPr>
              <a:defRPr/>
            </a:pPr>
          </a:p>
        </p:txBody>
      </p:sp>
      <p:sp>
        <p:nvSpPr>
          <p:cNvPr id="4" name="Slide Number Placeholder 3"/>
          <p:cNvSpPr>
            <a:spLocks noGrp="1"/>
          </p:cNvSpPr>
          <p:nvPr>
            <p:ph type="sldNum" sz="quarter" idx="10"/>
          </p:nvPr>
        </p:nvSpPr>
        <p:spPr bwMode="auto"/>
        <p:txBody>
          <a:bodyPr/>
          <a:lstStyle/>
          <a:p>
            <a:pPr>
              <a:defRPr/>
            </a:pPr>
            <a:fld id="{03AC4694-88E9-5042-55C9-3906DB92B10A}" type="slidenum">
              <a:rPr/>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p:cNvSpPr>
          <p:nvPr>
            <p:ph type="sldImg" idx="2"/>
          </p:nvPr>
        </p:nvSpPr>
        <p:spPr bwMode="auto"/>
      </p:sp>
      <p:sp>
        <p:nvSpPr>
          <p:cNvPr id="1993611566" name="文本占位符 2"/>
          <p:cNvSpPr>
            <a:spLocks noGrp="1"/>
          </p:cNvSpPr>
          <p:nvPr>
            <p:ph type="body" idx="3"/>
          </p:nvPr>
        </p:nvSpPr>
        <p:spPr bwMode="auto"/>
        <p:txBody>
          <a:bodyPr/>
          <a:p>
            <a:pPr>
              <a:defRPr/>
            </a:pPr>
            <a:endParaRPr lang="zh-CN"/>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p:cNvSpPr>
          <p:nvPr>
            <p:ph type="sldImg" idx="2"/>
          </p:nvPr>
        </p:nvSpPr>
        <p:spPr bwMode="auto"/>
      </p:sp>
      <p:sp>
        <p:nvSpPr>
          <p:cNvPr id="1993611566" name="文本占位符 2"/>
          <p:cNvSpPr>
            <a:spLocks noGrp="1"/>
          </p:cNvSpPr>
          <p:nvPr>
            <p:ph type="body" idx="3"/>
          </p:nvPr>
        </p:nvSpPr>
        <p:spPr bwMode="auto"/>
        <p:txBody>
          <a:bodyPr/>
          <a:p>
            <a:pPr>
              <a:defRPr/>
            </a:pPr>
            <a:endParaRPr lang="zh-CN"/>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p:cNvSpPr>
          <p:nvPr>
            <p:ph type="sldImg" idx="2"/>
          </p:nvPr>
        </p:nvSpPr>
        <p:spPr bwMode="auto"/>
      </p:sp>
      <p:sp>
        <p:nvSpPr>
          <p:cNvPr id="1993611566" name="文本占位符 2"/>
          <p:cNvSpPr>
            <a:spLocks noGrp="1"/>
          </p:cNvSpPr>
          <p:nvPr>
            <p:ph type="body" idx="3"/>
          </p:nvPr>
        </p:nvSpPr>
        <p:spPr bwMode="auto"/>
        <p:txBody>
          <a:bodyPr/>
          <a:p>
            <a:pPr>
              <a:defRPr/>
            </a:pPr>
            <a:endParaRPr lang="zh-CN"/>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p:cNvSpPr>
          <p:nvPr>
            <p:ph type="sldImg" idx="2"/>
          </p:nvPr>
        </p:nvSpPr>
        <p:spPr bwMode="auto"/>
      </p:sp>
      <p:sp>
        <p:nvSpPr>
          <p:cNvPr id="1993611566" name="文本占位符 2"/>
          <p:cNvSpPr>
            <a:spLocks noGrp="1"/>
          </p:cNvSpPr>
          <p:nvPr>
            <p:ph type="body" idx="3"/>
          </p:nvPr>
        </p:nvSpPr>
        <p:spPr bwMode="auto"/>
        <p:txBody>
          <a:bodyPr/>
          <a:p>
            <a:pPr>
              <a:defRPr/>
            </a:pPr>
            <a:endParaRPr lang="zh-CN"/>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p:cNvSpPr>
          <p:nvPr>
            <p:ph type="sldImg" idx="2"/>
          </p:nvPr>
        </p:nvSpPr>
        <p:spPr bwMode="auto"/>
      </p:sp>
      <p:sp>
        <p:nvSpPr>
          <p:cNvPr id="1993611566" name="文本占位符 2"/>
          <p:cNvSpPr>
            <a:spLocks noGrp="1"/>
          </p:cNvSpPr>
          <p:nvPr>
            <p:ph type="body" idx="3"/>
          </p:nvPr>
        </p:nvSpPr>
        <p:spPr bwMode="auto"/>
        <p:txBody>
          <a:bodyPr/>
          <a:p>
            <a:pPr>
              <a:defRPr/>
            </a:pPr>
            <a:endParaRPr 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712223474" name="幻灯片图像占位符 1"/>
          <p:cNvSpPr>
            <a:spLocks noGrp="1" noRot="1" noChangeAspect="1"/>
          </p:cNvSpPr>
          <p:nvPr>
            <p:ph type="sldImg" idx="2"/>
          </p:nvPr>
        </p:nvSpPr>
        <p:spPr bwMode="auto"/>
      </p:sp>
      <p:sp>
        <p:nvSpPr>
          <p:cNvPr id="429309828"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352775875" name="幻灯片图像占位符 1"/>
          <p:cNvSpPr>
            <a:spLocks noGrp="1"/>
          </p:cNvSpPr>
          <p:nvPr>
            <p:ph type="sldImg" idx="2"/>
          </p:nvPr>
        </p:nvSpPr>
        <p:spPr bwMode="auto"/>
      </p:sp>
      <p:sp>
        <p:nvSpPr>
          <p:cNvPr id="1644726685" name="文本占位符 2"/>
          <p:cNvSpPr>
            <a:spLocks noGrp="1"/>
          </p:cNvSpPr>
          <p:nvPr>
            <p:ph type="body" idx="3"/>
          </p:nvPr>
        </p:nvSpPr>
        <p:spPr bwMode="auto"/>
        <p:txBody>
          <a:bodyPr/>
          <a:p>
            <a:pPr>
              <a:defRPr/>
            </a:pPr>
            <a:endParaRPr 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712223474" name="幻灯片图像占位符 1"/>
          <p:cNvSpPr>
            <a:spLocks noGrp="1" noRot="1" noChangeAspect="1"/>
          </p:cNvSpPr>
          <p:nvPr>
            <p:ph type="sldImg" idx="2"/>
          </p:nvPr>
        </p:nvSpPr>
        <p:spPr bwMode="auto"/>
      </p:sp>
      <p:sp>
        <p:nvSpPr>
          <p:cNvPr id="429309828" name="文本占位符 2"/>
          <p:cNvSpPr>
            <a:spLocks noGrp="1"/>
          </p:cNvSpPr>
          <p:nvPr>
            <p:ph type="body" idx="3"/>
          </p:nvPr>
        </p:nvSpPr>
        <p:spPr bwMode="auto"/>
        <p:txBody>
          <a:bodyPr/>
          <a:lstStyle/>
          <a:p>
            <a:pPr>
              <a:defRPr/>
            </a:pPr>
            <a:endParaRPr lang="zh-CN"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noRot="1" noChangeAspect="1"/>
          </p:cNvSpPr>
          <p:nvPr>
            <p:ph type="sldImg" idx="2"/>
          </p:nvPr>
        </p:nvSpPr>
        <p:spPr bwMode="auto"/>
      </p:sp>
      <p:sp>
        <p:nvSpPr>
          <p:cNvPr id="1993611566"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1565126816" name="幻灯片图像占位符 1"/>
          <p:cNvSpPr>
            <a:spLocks noGrp="1" noRot="1" noChangeAspect="1"/>
          </p:cNvSpPr>
          <p:nvPr>
            <p:ph type="sldImg" idx="2"/>
          </p:nvPr>
        </p:nvSpPr>
        <p:spPr bwMode="auto"/>
      </p:sp>
      <p:sp>
        <p:nvSpPr>
          <p:cNvPr id="1993611566"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869177969" name="幻灯片图像占位符 1"/>
          <p:cNvSpPr>
            <a:spLocks noGrp="1" noRot="1" noChangeAspect="1"/>
          </p:cNvSpPr>
          <p:nvPr>
            <p:ph type="sldImg" idx="2"/>
          </p:nvPr>
        </p:nvSpPr>
        <p:spPr bwMode="auto"/>
      </p:sp>
      <p:sp>
        <p:nvSpPr>
          <p:cNvPr id="620941442"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505800810" name="幻灯片图像占位符 1"/>
          <p:cNvSpPr>
            <a:spLocks noGrp="1" noRot="1" noChangeAspect="1"/>
          </p:cNvSpPr>
          <p:nvPr>
            <p:ph type="sldImg" idx="2"/>
          </p:nvPr>
        </p:nvSpPr>
        <p:spPr bwMode="auto"/>
      </p:sp>
      <p:sp>
        <p:nvSpPr>
          <p:cNvPr id="954974848" name="文本占位符 2"/>
          <p:cNvSpPr>
            <a:spLocks noGrp="1"/>
          </p:cNvSpPr>
          <p:nvPr>
            <p:ph type="body" idx="3"/>
          </p:nvPr>
        </p:nvSpPr>
        <p:spPr bwMode="auto"/>
        <p:txBody>
          <a:bodyPr/>
          <a:lstStyle/>
          <a:p>
            <a:pPr>
              <a:defRPr/>
            </a:pPr>
            <a:endParaRPr 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827773068" name="幻灯片图像占位符 1"/>
          <p:cNvSpPr>
            <a:spLocks noGrp="1" noRot="1" noChangeAspect="1"/>
          </p:cNvSpPr>
          <p:nvPr>
            <p:ph type="sldImg" idx="2"/>
          </p:nvPr>
        </p:nvSpPr>
        <p:spPr bwMode="auto"/>
      </p:sp>
      <p:sp>
        <p:nvSpPr>
          <p:cNvPr id="1153222849" name="文本占位符 2"/>
          <p:cNvSpPr>
            <a:spLocks noGrp="1"/>
          </p:cNvSpPr>
          <p:nvPr>
            <p:ph type="body" idx="3"/>
          </p:nvPr>
        </p:nvSpPr>
        <p:spPr bwMode="auto"/>
        <p:txBody>
          <a:bodyPr/>
          <a:lstStyle/>
          <a:p>
            <a:pPr>
              <a:defRPr/>
            </a:pPr>
            <a:endParaRPr lang="zh-CN"/>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PhAnim="0" userDrawn="1">
  <p:cSld name="标题幻灯片">
    <p:spTree>
      <p:nvGrpSpPr>
        <p:cNvPr id="1" name=""/>
        <p:cNvGrpSpPr/>
        <p:nvPr/>
      </p:nvGrpSpPr>
      <p:grpSpPr bwMode="auto">
        <a:xfrm>
          <a:off x="0" y="0"/>
          <a:ext cx="0" cy="0"/>
          <a:chOff x="0" y="0"/>
          <a:chExt cx="0" cy="0"/>
        </a:xfrm>
      </p:grpSpPr>
      <p:pic>
        <p:nvPicPr>
          <p:cNvPr id="2109152841" name="图片 4" descr="底图-12"/>
          <p:cNvPicPr>
            <a:picLocks noChangeAspect="1"/>
          </p:cNvPicPr>
          <p:nvPr userDrawn="1"/>
        </p:nvPicPr>
        <p:blipFill rotWithShape="1">
          <a:blip r:embed="rId2"/>
          <a:stretch>
            <a:fillRect/>
          </a:stretch>
        </p:blipFill>
        <p:spPr bwMode="auto">
          <a:xfrm>
            <a:off x="0" y="0"/>
            <a:ext cx="12191365" cy="6858635"/>
          </a:xfrm>
          <a:prstGeom prst="rect">
            <a:avLst/>
          </a:prstGeom>
        </p:spPr>
      </p:pic>
      <p:pic>
        <p:nvPicPr>
          <p:cNvPr id="1841761122" name="图片 6" descr="建筑-14"/>
          <p:cNvPicPr>
            <a:picLocks noChangeAspect="1"/>
          </p:cNvPicPr>
          <p:nvPr userDrawn="1"/>
        </p:nvPicPr>
        <p:blipFill rotWithShape="1">
          <a:blip r:embed="rId3">
            <a:alphaModFix amt="10000"/>
          </a:blip>
          <a:stretch>
            <a:fillRect/>
          </a:stretch>
        </p:blipFill>
        <p:spPr bwMode="auto">
          <a:xfrm>
            <a:off x="4404995" y="1135380"/>
            <a:ext cx="3321050" cy="3249930"/>
          </a:xfrm>
          <a:prstGeom prst="rect">
            <a:avLst/>
          </a:prstGeom>
        </p:spPr>
      </p:pic>
      <p:pic>
        <p:nvPicPr>
          <p:cNvPr id="542348348" name="图片 5" descr="建筑_画板 1 副本 3"/>
          <p:cNvPicPr>
            <a:picLocks noChangeAspect="1"/>
          </p:cNvPicPr>
          <p:nvPr userDrawn="1"/>
        </p:nvPicPr>
        <p:blipFill rotWithShape="1">
          <a:blip r:embed="rId4"/>
          <a:stretch>
            <a:fillRect/>
          </a:stretch>
        </p:blipFill>
        <p:spPr bwMode="auto">
          <a:xfrm>
            <a:off x="-2264410" y="3312795"/>
            <a:ext cx="6789600" cy="3120355"/>
          </a:xfrm>
          <a:prstGeom prst="rect">
            <a:avLst/>
          </a:prstGeom>
        </p:spPr>
      </p:pic>
      <p:pic>
        <p:nvPicPr>
          <p:cNvPr id="1170218457" name="图片 7" descr="建筑_画板 1 副本 7"/>
          <p:cNvPicPr>
            <a:picLocks noChangeAspect="1"/>
          </p:cNvPicPr>
          <p:nvPr userDrawn="1"/>
        </p:nvPicPr>
        <p:blipFill rotWithShape="1">
          <a:blip r:embed="rId5">
            <a:alphaModFix amt="80000"/>
          </a:blip>
          <a:stretch>
            <a:fillRect/>
          </a:stretch>
        </p:blipFill>
        <p:spPr bwMode="auto">
          <a:xfrm>
            <a:off x="4217670" y="3763696"/>
            <a:ext cx="7974000" cy="2669455"/>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showMasterPhAnim="0" userDrawn="1">
  <p:cSld name="竖排标题与文本">
    <p:spTree>
      <p:nvGrpSpPr>
        <p:cNvPr id="1" name=""/>
        <p:cNvGrpSpPr/>
        <p:nvPr/>
      </p:nvGrpSpPr>
      <p:grpSpPr bwMode="auto">
        <a:xfrm>
          <a:off x="0" y="0"/>
          <a:ext cx="0" cy="0"/>
          <a:chOff x="0" y="0"/>
          <a:chExt cx="0" cy="0"/>
        </a:xfrm>
      </p:grpSpPr>
      <p:sp>
        <p:nvSpPr>
          <p:cNvPr id="99727613" name="竖排标题 1"/>
          <p:cNvSpPr>
            <a:spLocks noGrp="1"/>
          </p:cNvSpPr>
          <p:nvPr>
            <p:ph type="title" orient="vert" hasCustomPrompt="1"/>
          </p:nvPr>
        </p:nvSpPr>
        <p:spPr bwMode="auto">
          <a:xfrm>
            <a:off x="10234800" y="914400"/>
            <a:ext cx="1044000" cy="5029200"/>
          </a:xfrm>
        </p:spPr>
        <p:txBody>
          <a:bodyPr vert="eaVert" lIns="90000" tIns="46800" rIns="90000" bIns="46800" rtlCol="0" anchor="ctr" anchorCtr="0">
            <a:normAutofit/>
          </a:bodyPr>
          <a:lstStyle>
            <a:lvl1pPr>
              <a:buNone/>
              <a:defRPr sz="2800"/>
            </a:lvl1pPr>
          </a:lstStyle>
          <a:p>
            <a:pPr lvl="0">
              <a:defRPr/>
            </a:pPr>
            <a:r>
              <a:rPr lang="zh-CN"/>
              <a:t>单击此处编辑标题</a:t>
            </a:r>
            <a:endParaRPr lang="zh-CN"/>
          </a:p>
        </p:txBody>
      </p:sp>
      <p:sp>
        <p:nvSpPr>
          <p:cNvPr id="1493166812" name="竖排文字占位符 2"/>
          <p:cNvSpPr>
            <a:spLocks noGrp="1"/>
          </p:cNvSpPr>
          <p:nvPr>
            <p:ph type="body" orient="vert" idx="1"/>
          </p:nvPr>
        </p:nvSpPr>
        <p:spPr bwMode="auto">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defRPr/>
            </a:pPr>
            <a:r>
              <a:rPr lang="zh-CN"/>
              <a:t>单击此处编辑母版文本样式</a:t>
            </a:r>
            <a:endParaRPr lang="zh-CN"/>
          </a:p>
          <a:p>
            <a:pPr lvl="1">
              <a:defRPr/>
            </a:pPr>
            <a:r>
              <a:rPr lang="zh-CN"/>
              <a:t>第二级</a:t>
            </a:r>
            <a:endParaRPr lang="zh-CN"/>
          </a:p>
          <a:p>
            <a:pPr lvl="2">
              <a:defRPr/>
            </a:pPr>
            <a:r>
              <a:rPr lang="zh-CN"/>
              <a:t>第三级</a:t>
            </a:r>
            <a:endParaRPr lang="zh-CN"/>
          </a:p>
          <a:p>
            <a:pPr lvl="3">
              <a:defRPr/>
            </a:pPr>
            <a:r>
              <a:rPr lang="zh-CN"/>
              <a:t>第四级</a:t>
            </a:r>
            <a:endParaRPr lang="zh-CN"/>
          </a:p>
          <a:p>
            <a:pPr lvl="4">
              <a:defRPr/>
            </a:pPr>
            <a:r>
              <a:rPr lang="zh-CN"/>
              <a:t>第五级</a:t>
            </a:r>
            <a:endParaRPr lang="zh-CN"/>
          </a:p>
        </p:txBody>
      </p:sp>
      <p:sp>
        <p:nvSpPr>
          <p:cNvPr id="838205864" name="日期占位符 3"/>
          <p:cNvSpPr>
            <a:spLocks noGrp="1"/>
          </p:cNvSpPr>
          <p:nvPr>
            <p:ph type="dt" sz="half" idx="10"/>
          </p:nvPr>
        </p:nvSpPr>
        <p:spPr bwMode="auto"/>
        <p:txBody>
          <a:bodyPr/>
          <a:lstStyle/>
          <a:p>
            <a:pPr>
              <a:defRPr/>
            </a:pPr>
            <a:fld id="{760FBDFE-C587-4B4C-A407-44438C67B59E}" type="datetimeFigureOut">
              <a:rPr lang="zh-CN" altLang="en-US"/>
            </a:fld>
            <a:endParaRPr lang="zh-CN"/>
          </a:p>
        </p:txBody>
      </p:sp>
      <p:sp>
        <p:nvSpPr>
          <p:cNvPr id="200329054" name="页脚占位符 4"/>
          <p:cNvSpPr>
            <a:spLocks noGrp="1"/>
          </p:cNvSpPr>
          <p:nvPr>
            <p:ph type="ftr" sz="quarter" idx="11"/>
          </p:nvPr>
        </p:nvSpPr>
        <p:spPr bwMode="auto"/>
        <p:txBody>
          <a:bodyPr/>
          <a:lstStyle/>
          <a:p>
            <a:pPr>
              <a:defRPr/>
            </a:pPr>
            <a:endParaRPr lang="zh-CN"/>
          </a:p>
        </p:txBody>
      </p:sp>
      <p:sp>
        <p:nvSpPr>
          <p:cNvPr id="1053515934" name="灯片编号占位符 5"/>
          <p:cNvSpPr>
            <a:spLocks noGrp="1"/>
          </p:cNvSpPr>
          <p:nvPr>
            <p:ph type="sldNum" sz="quarter" idx="12"/>
          </p:nvPr>
        </p:nvSpPr>
        <p:spPr bwMode="auto"/>
        <p:txBody>
          <a:bodyPr/>
          <a:lstStyle/>
          <a:p>
            <a:pPr>
              <a:defRPr/>
            </a:pPr>
            <a:fld id="{49AE70B2-8BF9-45C0-BB95-33D1B9D3A854}" type="slidenum">
              <a:rPr lang="zh-CN"/>
            </a:fld>
            <a:endParaRPr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PhAnim="0" userDrawn="1">
  <p:cSld name="内容">
    <p:spTree>
      <p:nvGrpSpPr>
        <p:cNvPr id="1" name=""/>
        <p:cNvGrpSpPr/>
        <p:nvPr/>
      </p:nvGrpSpPr>
      <p:grpSpPr bwMode="auto">
        <a:xfrm>
          <a:off x="0" y="0"/>
          <a:ext cx="0" cy="0"/>
          <a:chOff x="0" y="0"/>
          <a:chExt cx="0" cy="0"/>
        </a:xfrm>
      </p:grpSpPr>
      <p:sp>
        <p:nvSpPr>
          <p:cNvPr id="1433839480" name="日期占位符 2"/>
          <p:cNvSpPr>
            <a:spLocks noGrp="1"/>
          </p:cNvSpPr>
          <p:nvPr>
            <p:ph type="dt" sz="half" idx="10"/>
          </p:nvPr>
        </p:nvSpPr>
        <p:spPr bwMode="auto"/>
        <p:txBody>
          <a:bodyPr/>
          <a:lstStyle/>
          <a:p>
            <a:pPr>
              <a:defRPr/>
            </a:pPr>
            <a:fld id="{760FBDFE-C587-4B4C-A407-44438C67B59E}" type="datetimeFigureOut">
              <a:rPr lang="zh-CN" altLang="en-US"/>
            </a:fld>
            <a:endParaRPr lang="zh-CN"/>
          </a:p>
        </p:txBody>
      </p:sp>
      <p:sp>
        <p:nvSpPr>
          <p:cNvPr id="1987184456" name="页脚占位符 3"/>
          <p:cNvSpPr>
            <a:spLocks noGrp="1"/>
          </p:cNvSpPr>
          <p:nvPr>
            <p:ph type="ftr" sz="quarter" idx="11"/>
          </p:nvPr>
        </p:nvSpPr>
        <p:spPr bwMode="auto"/>
        <p:txBody>
          <a:bodyPr/>
          <a:lstStyle/>
          <a:p>
            <a:pPr>
              <a:defRPr/>
            </a:pPr>
            <a:endParaRPr lang="zh-CN"/>
          </a:p>
        </p:txBody>
      </p:sp>
      <p:sp>
        <p:nvSpPr>
          <p:cNvPr id="154487006" name="灯片编号占位符 4"/>
          <p:cNvSpPr>
            <a:spLocks noGrp="1"/>
          </p:cNvSpPr>
          <p:nvPr>
            <p:ph type="sldNum" sz="quarter" idx="12"/>
          </p:nvPr>
        </p:nvSpPr>
        <p:spPr bwMode="auto"/>
        <p:txBody>
          <a:bodyPr/>
          <a:lstStyle/>
          <a:p>
            <a:pPr>
              <a:defRPr/>
            </a:pPr>
            <a:fld id="{49AE70B2-8BF9-45C0-BB95-33D1B9D3A854}" type="slidenum">
              <a:rPr lang="zh-CN"/>
            </a:fld>
            <a:endParaRPr lang="zh-CN"/>
          </a:p>
        </p:txBody>
      </p:sp>
      <p:sp>
        <p:nvSpPr>
          <p:cNvPr id="545002303" name="内容占位符 6"/>
          <p:cNvSpPr>
            <a:spLocks noGrp="1"/>
          </p:cNvSpPr>
          <p:nvPr>
            <p:ph sz="quarter" idx="13"/>
          </p:nvPr>
        </p:nvSpPr>
        <p:spPr bwMode="auto">
          <a:xfrm>
            <a:off x="608400" y="774000"/>
            <a:ext cx="10972800" cy="5482800"/>
          </a:xfrm>
        </p:spPr>
        <p:txBody>
          <a:bodyPr/>
          <a:lstStyle/>
          <a:p>
            <a:pPr lvl="0">
              <a:defRPr/>
            </a:pPr>
            <a:r>
              <a:rPr lang="zh-CN"/>
              <a:t>单击此处编辑母版文本样式</a:t>
            </a:r>
            <a:endParaRPr lang="zh-CN"/>
          </a:p>
          <a:p>
            <a:pPr lvl="1">
              <a:defRPr/>
            </a:pPr>
            <a:r>
              <a:rPr lang="zh-CN"/>
              <a:t>第二级</a:t>
            </a:r>
            <a:endParaRPr lang="zh-CN"/>
          </a:p>
          <a:p>
            <a:pPr lvl="2">
              <a:defRPr/>
            </a:pPr>
            <a:r>
              <a:rPr lang="zh-CN"/>
              <a:t>第三级</a:t>
            </a:r>
            <a:endParaRPr lang="zh-CN"/>
          </a:p>
          <a:p>
            <a:pPr lvl="3">
              <a:defRPr/>
            </a:pPr>
            <a:r>
              <a:rPr lang="zh-CN"/>
              <a:t>第四级</a:t>
            </a:r>
            <a:endParaRPr lang="zh-CN"/>
          </a:p>
          <a:p>
            <a:pPr lvl="4">
              <a:defRPr/>
            </a:pPr>
            <a:r>
              <a:rPr lang="zh-CN"/>
              <a:t>第五级</a:t>
            </a:r>
            <a:endParaRPr 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PhAnim="0" userDrawn="1">
  <p:cSld name="末尾幻灯片">
    <p:spTree>
      <p:nvGrpSpPr>
        <p:cNvPr id="1" name=""/>
        <p:cNvGrpSpPr/>
        <p:nvPr/>
      </p:nvGrpSpPr>
      <p:grpSpPr bwMode="auto">
        <a:xfrm>
          <a:off x="0" y="0"/>
          <a:ext cx="0" cy="0"/>
          <a:chOff x="0" y="0"/>
          <a:chExt cx="0" cy="0"/>
        </a:xfrm>
      </p:grpSpPr>
      <p:sp>
        <p:nvSpPr>
          <p:cNvPr id="728805000" name="日期占位符 2"/>
          <p:cNvSpPr>
            <a:spLocks noGrp="1"/>
          </p:cNvSpPr>
          <p:nvPr>
            <p:ph type="dt" sz="half" idx="10"/>
          </p:nvPr>
        </p:nvSpPr>
        <p:spPr bwMode="auto"/>
        <p:txBody>
          <a:bodyPr/>
          <a:lstStyle/>
          <a:p>
            <a:pPr>
              <a:defRPr/>
            </a:pPr>
            <a:fld id="{760FBDFE-C587-4B4C-A407-44438C67B59E}" type="datetimeFigureOut">
              <a:rPr lang="zh-CN" altLang="en-US"/>
            </a:fld>
            <a:endParaRPr lang="zh-CN"/>
          </a:p>
        </p:txBody>
      </p:sp>
      <p:sp>
        <p:nvSpPr>
          <p:cNvPr id="390066476" name="页脚占位符 3"/>
          <p:cNvSpPr>
            <a:spLocks noGrp="1"/>
          </p:cNvSpPr>
          <p:nvPr>
            <p:ph type="ftr" sz="quarter" idx="11"/>
          </p:nvPr>
        </p:nvSpPr>
        <p:spPr bwMode="auto"/>
        <p:txBody>
          <a:bodyPr/>
          <a:lstStyle/>
          <a:p>
            <a:pPr>
              <a:defRPr/>
            </a:pPr>
            <a:endParaRPr lang="zh-CN"/>
          </a:p>
        </p:txBody>
      </p:sp>
      <p:sp>
        <p:nvSpPr>
          <p:cNvPr id="37810709" name="灯片编号占位符 4"/>
          <p:cNvSpPr>
            <a:spLocks noGrp="1"/>
          </p:cNvSpPr>
          <p:nvPr>
            <p:ph type="sldNum" sz="quarter" idx="12"/>
          </p:nvPr>
        </p:nvSpPr>
        <p:spPr bwMode="auto"/>
        <p:txBody>
          <a:bodyPr/>
          <a:lstStyle/>
          <a:p>
            <a:pPr>
              <a:defRPr/>
            </a:pPr>
            <a:fld id="{49AE70B2-8BF9-45C0-BB95-33D1B9D3A854}" type="slidenum">
              <a:rPr lang="zh-CN"/>
            </a:fld>
            <a:endParaRPr lang="zh-CN"/>
          </a:p>
        </p:txBody>
      </p:sp>
      <p:sp>
        <p:nvSpPr>
          <p:cNvPr id="727274204" name="标题 1"/>
          <p:cNvSpPr>
            <a:spLocks noGrp="1"/>
          </p:cNvSpPr>
          <p:nvPr>
            <p:ph type="title" hasCustomPrompt="1"/>
          </p:nvPr>
        </p:nvSpPr>
        <p:spPr bwMode="auto">
          <a:xfrm>
            <a:off x="1198800" y="2484000"/>
            <a:ext cx="9799200" cy="1018800"/>
          </a:xfrm>
        </p:spPr>
        <p:txBody>
          <a:bodyPr vert="horz" lIns="90000" tIns="46800" rIns="90000" bIns="46800" rtlCol="0" anchor="t" anchorCtr="0">
            <a:normAutofit/>
          </a:bodyPr>
          <a:lstStyle>
            <a:lvl1pPr algn="ctr">
              <a:defRPr sz="6000"/>
            </a:lvl1pPr>
          </a:lstStyle>
          <a:p>
            <a:pPr lvl="0">
              <a:defRPr/>
            </a:pPr>
            <a:r>
              <a:rPr lang="zh-CN"/>
              <a:t>单击此处编辑标题</a:t>
            </a:r>
            <a:endParaRPr lang="zh-CN"/>
          </a:p>
        </p:txBody>
      </p:sp>
      <p:sp>
        <p:nvSpPr>
          <p:cNvPr id="1025087363" name="文本占位符 6"/>
          <p:cNvSpPr>
            <a:spLocks noGrp="1"/>
          </p:cNvSpPr>
          <p:nvPr>
            <p:ph type="body" sz="quarter" idx="13"/>
          </p:nvPr>
        </p:nvSpPr>
        <p:spPr bwMode="auto">
          <a:xfrm>
            <a:off x="1198800" y="3560400"/>
            <a:ext cx="9799200" cy="471600"/>
          </a:xfrm>
        </p:spPr>
        <p:txBody>
          <a:bodyPr lIns="90000" tIns="46800" rIns="90000" bIns="46800">
            <a:normAutofit/>
          </a:bodyPr>
          <a:lstStyle>
            <a:lvl1pPr algn="ctr">
              <a:lnSpc>
                <a:spcPct val="110000"/>
              </a:lnSpc>
              <a:buNone/>
              <a:defRPr sz="2400" spc="200"/>
            </a:lvl1pPr>
          </a:lstStyle>
          <a:p>
            <a:pPr lvl="0">
              <a:defRPr/>
            </a:pPr>
            <a:r>
              <a:rPr lang="zh-CN"/>
              <a:t>单击此处编辑母版文本样式</a:t>
            </a:r>
            <a:endParaRPr 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showMasterPhAnim="0" userDrawn="1">
  <p:cSld name="标题和副标题">
    <p:spTree>
      <p:nvGrpSpPr>
        <p:cNvPr id="1" name=""/>
        <p:cNvGrpSpPr/>
        <p:nvPr/>
      </p:nvGrpSpPr>
      <p:grpSpPr bwMode="auto">
        <a:xfrm>
          <a:off x="0" y="0"/>
          <a:ext cx="0" cy="0"/>
          <a:chOff x="0" y="0"/>
          <a:chExt cx="0" cy="0"/>
        </a:xfrm>
      </p:grpSpPr>
      <p:sp>
        <p:nvSpPr>
          <p:cNvPr id="1900085526" name="标题 1"/>
          <p:cNvSpPr>
            <a:spLocks noGrp="1"/>
          </p:cNvSpPr>
          <p:nvPr>
            <p:ph type="title"/>
          </p:nvPr>
        </p:nvSpPr>
        <p:spPr bwMode="auto">
          <a:xfrm>
            <a:off x="608400" y="608400"/>
            <a:ext cx="10969200" cy="705600"/>
          </a:xfrm>
        </p:spPr>
        <p:txBody>
          <a:bodyPr vert="horz" lIns="90000" tIns="46800" rIns="90000" bIns="46800" rtlCol="0" anchor="ctr" anchorCtr="0">
            <a:normAutofit/>
          </a:bodyPr>
          <a:lstStyle/>
          <a:p>
            <a:pPr lvl="0">
              <a:defRPr/>
            </a:pPr>
            <a:r>
              <a:rPr lang="zh-CN"/>
              <a:t>单击此处编辑母版标题样式</a:t>
            </a:r>
            <a:endParaRPr lang="zh-CN"/>
          </a:p>
        </p:txBody>
      </p:sp>
      <p:sp>
        <p:nvSpPr>
          <p:cNvPr id="1359734788" name="文本占位符 2"/>
          <p:cNvSpPr>
            <a:spLocks noGrp="1"/>
          </p:cNvSpPr>
          <p:nvPr>
            <p:ph type="body" idx="1" hasCustomPrompt="1"/>
          </p:nvPr>
        </p:nvSpPr>
        <p:spPr bwMode="auto">
          <a:xfrm>
            <a:off x="608330" y="1429385"/>
            <a:ext cx="10968355" cy="381635"/>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zh-CN"/>
              <a:t>单击此处编辑副标题</a:t>
            </a:r>
            <a:endParaRPr lang="en-US"/>
          </a:p>
        </p:txBody>
      </p:sp>
      <p:sp>
        <p:nvSpPr>
          <p:cNvPr id="1148930510" name="日期占位符 6"/>
          <p:cNvSpPr>
            <a:spLocks noGrp="1"/>
          </p:cNvSpPr>
          <p:nvPr>
            <p:ph type="dt" sz="half" idx="10"/>
          </p:nvPr>
        </p:nvSpPr>
        <p:spPr bwMode="auto"/>
        <p:txBody>
          <a:bodyPr/>
          <a:lstStyle/>
          <a:p>
            <a:pPr>
              <a:defRPr/>
            </a:pPr>
            <a:fld id="{760FBDFE-C587-4B4C-A407-44438C67B59E}" type="datetimeFigureOut">
              <a:rPr lang="zh-CN" altLang="en-US"/>
            </a:fld>
            <a:endParaRPr lang="zh-CN"/>
          </a:p>
        </p:txBody>
      </p:sp>
      <p:sp>
        <p:nvSpPr>
          <p:cNvPr id="637814759" name="页脚占位符 7"/>
          <p:cNvSpPr>
            <a:spLocks noGrp="1"/>
          </p:cNvSpPr>
          <p:nvPr>
            <p:ph type="ftr" sz="quarter" idx="11"/>
          </p:nvPr>
        </p:nvSpPr>
        <p:spPr bwMode="auto"/>
        <p:txBody>
          <a:bodyPr/>
          <a:lstStyle/>
          <a:p>
            <a:pPr>
              <a:defRPr/>
            </a:pPr>
            <a:endParaRPr lang="zh-CN"/>
          </a:p>
        </p:txBody>
      </p:sp>
      <p:sp>
        <p:nvSpPr>
          <p:cNvPr id="1456052606" name="灯片编号占位符 8"/>
          <p:cNvSpPr>
            <a:spLocks noGrp="1"/>
          </p:cNvSpPr>
          <p:nvPr>
            <p:ph type="sldNum" sz="quarter" idx="12"/>
          </p:nvPr>
        </p:nvSpPr>
        <p:spPr bwMode="auto"/>
        <p:txBody>
          <a:bodyPr/>
          <a:lstStyle/>
          <a:p>
            <a:pPr>
              <a:defRPr/>
            </a:pPr>
            <a:fld id="{49AE70B2-8BF9-45C0-BB95-33D1B9D3A854}" type="slidenum">
              <a:rPr lang="zh-CN"/>
            </a:fld>
            <a:endParaRPr 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PhAnim="0" userDrawn="1">
  <p:cSld name="仅标题版式">
    <p:spTree>
      <p:nvGrpSpPr>
        <p:cNvPr id="1" name=""/>
        <p:cNvGrpSpPr/>
        <p:nvPr/>
      </p:nvGrpSpPr>
      <p:grpSpPr bwMode="auto">
        <a:xfrm>
          <a:off x="0" y="0"/>
          <a:ext cx="0" cy="0"/>
          <a:chOff x="0" y="0"/>
          <a:chExt cx="0" cy="0"/>
        </a:xfrm>
      </p:grpSpPr>
      <p:sp>
        <p:nvSpPr>
          <p:cNvPr id="288190964" name="标题 1"/>
          <p:cNvSpPr>
            <a:spLocks noGrp="1"/>
          </p:cNvSpPr>
          <p:nvPr>
            <p:ph type="title"/>
          </p:nvPr>
        </p:nvSpPr>
        <p:spPr bwMode="auto"/>
        <p:txBody>
          <a:bodyPr wrap="square">
            <a:normAutofit/>
          </a:bodyPr>
          <a:lstStyle>
            <a:lvl1pPr algn="ctr">
              <a:defRPr sz="3200">
                <a:solidFill>
                  <a:srgbClr val="333333"/>
                </a:solidFill>
              </a:defRPr>
            </a:lvl1pPr>
          </a:lstStyle>
          <a:p>
            <a:pPr>
              <a:defRPr/>
            </a:pPr>
            <a:r>
              <a:rPr lang="zh-CN"/>
              <a:t>单击此处编辑母版标题样式</a:t>
            </a:r>
            <a:endParaRPr lang="zh-CN"/>
          </a:p>
        </p:txBody>
      </p:sp>
      <p:sp>
        <p:nvSpPr>
          <p:cNvPr id="742996328" name="日期占位符 2"/>
          <p:cNvSpPr>
            <a:spLocks noGrp="1"/>
          </p:cNvSpPr>
          <p:nvPr>
            <p:ph type="dt" sz="half" idx="10"/>
          </p:nvPr>
        </p:nvSpPr>
        <p:spPr bwMode="auto"/>
        <p:txBody>
          <a:bodyPr wrap="square">
            <a:normAutofit/>
          </a:bodyPr>
          <a:lstStyle/>
          <a:p>
            <a:pPr>
              <a:defRPr/>
            </a:pPr>
            <a:fld id="{760FBDFE-C587-4B4C-A407-44438C67B59E}" type="datetimeFigureOut">
              <a:rPr lang="zh-CN" altLang="en-US"/>
            </a:fld>
            <a:endParaRPr lang="zh-CN"/>
          </a:p>
        </p:txBody>
      </p:sp>
      <p:sp>
        <p:nvSpPr>
          <p:cNvPr id="702392176" name="页脚占位符 3"/>
          <p:cNvSpPr>
            <a:spLocks noGrp="1"/>
          </p:cNvSpPr>
          <p:nvPr>
            <p:ph type="ftr" sz="quarter" idx="11"/>
          </p:nvPr>
        </p:nvSpPr>
        <p:spPr bwMode="auto"/>
        <p:txBody>
          <a:bodyPr/>
          <a:lstStyle/>
          <a:p>
            <a:pPr>
              <a:defRPr/>
            </a:pPr>
            <a:endParaRPr lang="zh-CN"/>
          </a:p>
        </p:txBody>
      </p:sp>
      <p:sp>
        <p:nvSpPr>
          <p:cNvPr id="1373218005" name="灯片编号占位符 4"/>
          <p:cNvSpPr>
            <a:spLocks noGrp="1"/>
          </p:cNvSpPr>
          <p:nvPr>
            <p:ph type="sldNum" sz="quarter" idx="12"/>
          </p:nvPr>
        </p:nvSpPr>
        <p:spPr bwMode="auto"/>
        <p:txBody>
          <a:bodyPr wrap="square">
            <a:normAutofit/>
          </a:bodyPr>
          <a:lstStyle/>
          <a:p>
            <a:pPr>
              <a:defRPr/>
            </a:pPr>
            <a:fld id="{49AE70B2-8BF9-45C0-BB95-33D1B9D3A854}" type="slidenum">
              <a:rPr lang="zh-CN"/>
            </a:fld>
            <a:endParaRPr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showMasterPhAnim="0" userDrawn="1">
  <p:cSld name="1_标题幻灯片">
    <p:spTree>
      <p:nvGrpSpPr>
        <p:cNvPr id="1" name=""/>
        <p:cNvGrpSpPr/>
        <p:nvPr/>
      </p:nvGrpSpPr>
      <p:grpSpPr bwMode="auto">
        <a:xfrm>
          <a:off x="0" y="0"/>
          <a:ext cx="0" cy="0"/>
          <a:chOff x="0" y="0"/>
          <a:chExt cx="0" cy="0"/>
        </a:xfrm>
      </p:grpSpPr>
      <p:pic>
        <p:nvPicPr>
          <p:cNvPr id="385953806" name="图片 3" descr="底图-12"/>
          <p:cNvPicPr>
            <a:picLocks noChangeAspect="1"/>
          </p:cNvPicPr>
          <p:nvPr userDrawn="1"/>
        </p:nvPicPr>
        <p:blipFill rotWithShape="1">
          <a:blip r:embed="rId2"/>
          <a:stretch>
            <a:fillRect/>
          </a:stretch>
        </p:blipFill>
        <p:spPr bwMode="auto">
          <a:xfrm>
            <a:off x="0" y="0"/>
            <a:ext cx="12191365" cy="6858635"/>
          </a:xfrm>
          <a:prstGeom prst="rect">
            <a:avLst/>
          </a:prstGeom>
        </p:spPr>
      </p:pic>
      <p:pic>
        <p:nvPicPr>
          <p:cNvPr id="1623379717" name="图片 5" descr="建筑-14"/>
          <p:cNvPicPr>
            <a:picLocks noChangeAspect="1"/>
          </p:cNvPicPr>
          <p:nvPr userDrawn="1"/>
        </p:nvPicPr>
        <p:blipFill rotWithShape="1">
          <a:blip r:embed="rId3">
            <a:alphaModFix amt="10000"/>
          </a:blip>
          <a:stretch>
            <a:fillRect/>
          </a:stretch>
        </p:blipFill>
        <p:spPr bwMode="auto">
          <a:xfrm>
            <a:off x="4404995" y="1135380"/>
            <a:ext cx="3321050" cy="3249930"/>
          </a:xfrm>
          <a:prstGeom prst="rect">
            <a:avLst/>
          </a:prstGeom>
        </p:spPr>
      </p:pic>
      <p:pic>
        <p:nvPicPr>
          <p:cNvPr id="1640826183" name="图片 8" descr="建筑_画板 1 副本 15"/>
          <p:cNvPicPr>
            <a:picLocks noChangeAspect="1"/>
          </p:cNvPicPr>
          <p:nvPr userDrawn="1"/>
        </p:nvPicPr>
        <p:blipFill rotWithShape="1">
          <a:blip r:embed="rId4"/>
          <a:stretch>
            <a:fillRect/>
          </a:stretch>
        </p:blipFill>
        <p:spPr bwMode="auto">
          <a:xfrm>
            <a:off x="8115935" y="2320925"/>
            <a:ext cx="4525200" cy="4258253"/>
          </a:xfrm>
          <a:prstGeom prst="rect">
            <a:avLst/>
          </a:prstGeom>
        </p:spPr>
      </p:pic>
      <p:pic>
        <p:nvPicPr>
          <p:cNvPr id="231692438" name="图片 9" descr="建筑_画板 1 副本 11"/>
          <p:cNvPicPr>
            <a:picLocks noChangeAspect="1"/>
          </p:cNvPicPr>
          <p:nvPr userDrawn="1"/>
        </p:nvPicPr>
        <p:blipFill rotWithShape="1">
          <a:blip r:embed="rId5">
            <a:alphaModFix amt="80000"/>
          </a:blip>
          <a:stretch>
            <a:fillRect/>
          </a:stretch>
        </p:blipFill>
        <p:spPr bwMode="auto">
          <a:xfrm>
            <a:off x="-760730" y="3352800"/>
            <a:ext cx="9288000" cy="3109342"/>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showMasterPhAnim="0" userDrawn="1">
  <p:cSld name="2_标题幻灯片">
    <p:bg>
      <p:bgPr>
        <a:solidFill>
          <a:srgbClr val="897859"/>
        </a:solidFill>
        <a:effectLst/>
      </p:bgPr>
    </p:bg>
    <p:spTree>
      <p:nvGrpSpPr>
        <p:cNvPr id="1" name=""/>
        <p:cNvGrpSpPr/>
        <p:nvPr/>
      </p:nvGrpSpPr>
      <p:grpSpPr bwMode="auto">
        <a:xfrm>
          <a:off x="0" y="0"/>
          <a:ext cx="0" cy="0"/>
          <a:chOff x="0" y="0"/>
          <a:chExt cx="0" cy="0"/>
        </a:xfrm>
      </p:grpSpPr>
      <p:pic>
        <p:nvPicPr>
          <p:cNvPr id="1914715958" name="图片 8" descr="底图-02"/>
          <p:cNvPicPr>
            <a:picLocks noChangeAspect="1"/>
          </p:cNvPicPr>
          <p:nvPr userDrawn="1"/>
        </p:nvPicPr>
        <p:blipFill rotWithShape="1">
          <a:blip r:embed="rId2">
            <a:alphaModFix amt="50000"/>
          </a:blip>
          <a:stretch>
            <a:fillRect/>
          </a:stretch>
        </p:blipFill>
        <p:spPr bwMode="auto">
          <a:xfrm>
            <a:off x="0" y="2218690"/>
            <a:ext cx="12192000" cy="4352290"/>
          </a:xfrm>
          <a:prstGeom prst="rect">
            <a:avLst/>
          </a:prstGeom>
        </p:spPr>
      </p:pic>
      <p:sp>
        <p:nvSpPr>
          <p:cNvPr id="108169589" name="日期占位符 15"/>
          <p:cNvSpPr>
            <a:spLocks noGrp="1"/>
          </p:cNvSpPr>
          <p:nvPr>
            <p:ph type="dt" sz="half" idx="10"/>
          </p:nvPr>
        </p:nvSpPr>
        <p:spPr bwMode="auto"/>
        <p:txBody>
          <a:bodyPr/>
          <a:lstStyle/>
          <a:p>
            <a:pPr>
              <a:defRPr/>
            </a:pPr>
            <a:fld id="{760FBDFE-C587-4B4C-A407-44438C67B59E}" type="datetimeFigureOut">
              <a:rPr lang="zh-CN" altLang="en-US"/>
            </a:fld>
            <a:endParaRPr lang="zh-CN"/>
          </a:p>
        </p:txBody>
      </p:sp>
      <p:sp>
        <p:nvSpPr>
          <p:cNvPr id="1128296825" name="页脚占位符 16"/>
          <p:cNvSpPr>
            <a:spLocks noGrp="1"/>
          </p:cNvSpPr>
          <p:nvPr>
            <p:ph type="ftr" sz="quarter" idx="11"/>
          </p:nvPr>
        </p:nvSpPr>
        <p:spPr bwMode="auto"/>
        <p:txBody>
          <a:bodyPr/>
          <a:lstStyle/>
          <a:p>
            <a:pPr>
              <a:defRPr/>
            </a:pPr>
            <a:endParaRPr lang="zh-CN"/>
          </a:p>
        </p:txBody>
      </p:sp>
      <p:sp>
        <p:nvSpPr>
          <p:cNvPr id="1582080209" name="灯片编号占位符 17"/>
          <p:cNvSpPr>
            <a:spLocks noGrp="1"/>
          </p:cNvSpPr>
          <p:nvPr>
            <p:ph type="sldNum" sz="quarter" idx="12"/>
          </p:nvPr>
        </p:nvSpPr>
        <p:spPr bwMode="auto"/>
        <p:txBody>
          <a:bodyPr/>
          <a:lstStyle/>
          <a:p>
            <a:pPr>
              <a:defRPr/>
            </a:pPr>
            <a:fld id="{49AE70B2-8BF9-45C0-BB95-33D1B9D3A854}" type="slidenum">
              <a:rPr lang="zh-CN"/>
            </a:fld>
            <a:endParaRPr lang="zh-CN"/>
          </a:p>
        </p:txBody>
      </p:sp>
      <p:pic>
        <p:nvPicPr>
          <p:cNvPr id="1944289472" name="图片 3" descr="建筑-14"/>
          <p:cNvPicPr>
            <a:picLocks noChangeAspect="1"/>
          </p:cNvPicPr>
          <p:nvPr userDrawn="1"/>
        </p:nvPicPr>
        <p:blipFill rotWithShape="1">
          <a:blip r:embed="rId3">
            <a:alphaModFix amt="10000"/>
          </a:blip>
          <a:stretch>
            <a:fillRect/>
          </a:stretch>
        </p:blipFill>
        <p:spPr bwMode="auto">
          <a:xfrm>
            <a:off x="4404995" y="1135380"/>
            <a:ext cx="3321050" cy="3249930"/>
          </a:xfrm>
          <a:prstGeom prst="rect">
            <a:avLst/>
          </a:prstGeom>
        </p:spPr>
      </p:pic>
      <p:pic>
        <p:nvPicPr>
          <p:cNvPr id="777704250" name="图片 5" descr="底图-09"/>
          <p:cNvPicPr>
            <a:picLocks noChangeAspect="1"/>
          </p:cNvPicPr>
          <p:nvPr userDrawn="1"/>
        </p:nvPicPr>
        <p:blipFill rotWithShape="1">
          <a:blip r:embed="rId4"/>
          <a:stretch>
            <a:fillRect/>
          </a:stretch>
        </p:blipFill>
        <p:spPr bwMode="auto">
          <a:xfrm>
            <a:off x="-458470" y="5695950"/>
            <a:ext cx="13047980" cy="1335405"/>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showMasterPhAnim="0" userDrawn="1">
  <p:cSld name="节标题">
    <p:spTree>
      <p:nvGrpSpPr>
        <p:cNvPr id="1" name=""/>
        <p:cNvGrpSpPr/>
        <p:nvPr/>
      </p:nvGrpSpPr>
      <p:grpSpPr bwMode="auto">
        <a:xfrm>
          <a:off x="0" y="0"/>
          <a:ext cx="0" cy="0"/>
          <a:chOff x="0" y="0"/>
          <a:chExt cx="0" cy="0"/>
        </a:xfrm>
      </p:grpSpPr>
      <p:sp>
        <p:nvSpPr>
          <p:cNvPr id="253956737" name="标题 1"/>
          <p:cNvSpPr>
            <a:spLocks noGrp="1"/>
          </p:cNvSpPr>
          <p:nvPr>
            <p:ph type="title" hasCustomPrompt="1"/>
          </p:nvPr>
        </p:nvSpPr>
        <p:spPr bwMode="auto">
          <a:xfrm>
            <a:off x="1990800" y="3848400"/>
            <a:ext cx="7768800" cy="766800"/>
          </a:xfrm>
        </p:spPr>
        <p:txBody>
          <a:bodyPr lIns="90000" tIns="46800" rIns="90000" bIns="46800" anchor="b" anchorCtr="0">
            <a:normAutofit/>
          </a:bodyPr>
          <a:lstStyle>
            <a:lvl1pPr>
              <a:defRPr sz="4400"/>
            </a:lvl1pPr>
          </a:lstStyle>
          <a:p>
            <a:pPr>
              <a:defRPr/>
            </a:pPr>
            <a:r>
              <a:rPr lang="zh-CN"/>
              <a:t>单击此处编辑标题</a:t>
            </a:r>
            <a:endParaRPr lang="zh-CN"/>
          </a:p>
        </p:txBody>
      </p:sp>
      <p:sp>
        <p:nvSpPr>
          <p:cNvPr id="822863649" name="文本占位符 2"/>
          <p:cNvSpPr>
            <a:spLocks noGrp="1"/>
          </p:cNvSpPr>
          <p:nvPr>
            <p:ph type="body" idx="1" hasCustomPrompt="1"/>
          </p:nvPr>
        </p:nvSpPr>
        <p:spPr bwMode="auto">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zh-CN"/>
              <a:t>单击此处编辑文本</a:t>
            </a:r>
            <a:endParaRPr lang="zh-CN"/>
          </a:p>
        </p:txBody>
      </p:sp>
      <p:sp>
        <p:nvSpPr>
          <p:cNvPr id="671428578" name="日期占位符 3"/>
          <p:cNvSpPr>
            <a:spLocks noGrp="1"/>
          </p:cNvSpPr>
          <p:nvPr>
            <p:ph type="dt" sz="half" idx="10"/>
          </p:nvPr>
        </p:nvSpPr>
        <p:spPr bwMode="auto"/>
        <p:txBody>
          <a:bodyPr/>
          <a:lstStyle/>
          <a:p>
            <a:pPr>
              <a:defRPr/>
            </a:pPr>
            <a:fld id="{760FBDFE-C587-4B4C-A407-44438C67B59E}" type="datetimeFigureOut">
              <a:rPr lang="zh-CN" altLang="en-US"/>
            </a:fld>
            <a:endParaRPr lang="zh-CN"/>
          </a:p>
        </p:txBody>
      </p:sp>
      <p:sp>
        <p:nvSpPr>
          <p:cNvPr id="1545564503" name="页脚占位符 4"/>
          <p:cNvSpPr>
            <a:spLocks noGrp="1"/>
          </p:cNvSpPr>
          <p:nvPr>
            <p:ph type="ftr" sz="quarter" idx="11"/>
          </p:nvPr>
        </p:nvSpPr>
        <p:spPr bwMode="auto"/>
        <p:txBody>
          <a:bodyPr/>
          <a:lstStyle/>
          <a:p>
            <a:pPr>
              <a:defRPr/>
            </a:pPr>
            <a:endParaRPr lang="zh-CN"/>
          </a:p>
        </p:txBody>
      </p:sp>
      <p:sp>
        <p:nvSpPr>
          <p:cNvPr id="111247629" name="灯片编号占位符 5"/>
          <p:cNvSpPr>
            <a:spLocks noGrp="1"/>
          </p:cNvSpPr>
          <p:nvPr>
            <p:ph type="sldNum" sz="quarter" idx="12"/>
          </p:nvPr>
        </p:nvSpPr>
        <p:spPr bwMode="auto"/>
        <p:txBody>
          <a:bodyPr/>
          <a:lstStyle/>
          <a:p>
            <a:pPr>
              <a:defRPr/>
            </a:pPr>
            <a:fld id="{49AE70B2-8BF9-45C0-BB95-33D1B9D3A854}" type="slidenum">
              <a:rPr lang="zh-CN"/>
            </a:fld>
            <a:endParaRPr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showMasterPhAnim="0" userDrawn="1">
  <p:cSld name="两栏内容">
    <p:spTree>
      <p:nvGrpSpPr>
        <p:cNvPr id="1" name=""/>
        <p:cNvGrpSpPr/>
        <p:nvPr/>
      </p:nvGrpSpPr>
      <p:grpSpPr bwMode="auto">
        <a:xfrm>
          <a:off x="0" y="0"/>
          <a:ext cx="0" cy="0"/>
          <a:chOff x="0" y="0"/>
          <a:chExt cx="0" cy="0"/>
        </a:xfrm>
      </p:grpSpPr>
      <p:sp>
        <p:nvSpPr>
          <p:cNvPr id="1362284374" name="标题 1"/>
          <p:cNvSpPr>
            <a:spLocks noGrp="1"/>
          </p:cNvSpPr>
          <p:nvPr>
            <p:ph type="title"/>
          </p:nvPr>
        </p:nvSpPr>
        <p:spPr bwMode="auto">
          <a:xfrm>
            <a:off x="608400" y="608400"/>
            <a:ext cx="10969200" cy="705600"/>
          </a:xfrm>
        </p:spPr>
        <p:txBody>
          <a:bodyPr vert="horz" lIns="90000" tIns="46800" rIns="90000" bIns="46800" rtlCol="0" anchor="ctr" anchorCtr="0">
            <a:normAutofit/>
          </a:bodyPr>
          <a:lstStyle/>
          <a:p>
            <a:pPr lvl="0">
              <a:defRPr/>
            </a:pPr>
            <a:r>
              <a:rPr lang="zh-CN"/>
              <a:t>单击此处编辑母版标题样式</a:t>
            </a:r>
            <a:endParaRPr lang="zh-CN"/>
          </a:p>
        </p:txBody>
      </p:sp>
      <p:sp>
        <p:nvSpPr>
          <p:cNvPr id="1103415223" name="内容占位符 2"/>
          <p:cNvSpPr>
            <a:spLocks noGrp="1"/>
          </p:cNvSpPr>
          <p:nvPr>
            <p:ph sz="half" idx="1"/>
          </p:nvPr>
        </p:nvSpPr>
        <p:spPr bwMode="auto">
          <a:xfrm>
            <a:off x="608400" y="1501200"/>
            <a:ext cx="5176800" cy="4748400"/>
          </a:xfrm>
        </p:spPr>
        <p:txBody>
          <a:bodyPr vert="horz" lIns="90000" tIns="46800" rIns="90000" bIns="46800" rtlCol="0">
            <a:normAutofit/>
          </a:bodyPr>
          <a:lstStyle/>
          <a:p>
            <a:pPr lvl="0">
              <a:defRPr/>
            </a:pPr>
            <a:r>
              <a:rPr lang="zh-CN"/>
              <a:t>单击此处编辑母版文本样式</a:t>
            </a:r>
            <a:endParaRPr lang="zh-CN"/>
          </a:p>
          <a:p>
            <a:pPr lvl="1">
              <a:defRPr/>
            </a:pPr>
            <a:r>
              <a:rPr lang="zh-CN"/>
              <a:t>第二级</a:t>
            </a:r>
            <a:endParaRPr lang="zh-CN"/>
          </a:p>
          <a:p>
            <a:pPr lvl="2">
              <a:defRPr/>
            </a:pPr>
            <a:r>
              <a:rPr lang="zh-CN"/>
              <a:t>第三级</a:t>
            </a:r>
            <a:endParaRPr lang="zh-CN"/>
          </a:p>
          <a:p>
            <a:pPr lvl="3">
              <a:defRPr/>
            </a:pPr>
            <a:r>
              <a:rPr lang="zh-CN"/>
              <a:t>第四级</a:t>
            </a:r>
            <a:endParaRPr lang="zh-CN"/>
          </a:p>
          <a:p>
            <a:pPr lvl="4">
              <a:defRPr/>
            </a:pPr>
            <a:r>
              <a:rPr lang="zh-CN"/>
              <a:t>第五级</a:t>
            </a:r>
            <a:endParaRPr lang="zh-CN"/>
          </a:p>
        </p:txBody>
      </p:sp>
      <p:sp>
        <p:nvSpPr>
          <p:cNvPr id="2002382836" name="内容占位符 3"/>
          <p:cNvSpPr>
            <a:spLocks noGrp="1"/>
          </p:cNvSpPr>
          <p:nvPr>
            <p:ph sz="half" idx="2"/>
          </p:nvPr>
        </p:nvSpPr>
        <p:spPr bwMode="auto">
          <a:xfrm>
            <a:off x="6411600" y="1501200"/>
            <a:ext cx="5176800" cy="4748400"/>
          </a:xfrm>
        </p:spPr>
        <p:txBody>
          <a:bodyPr lIns="90000" tIns="46800" rIns="90000" bIns="46800">
            <a:normAutofit/>
          </a:bodyPr>
          <a:lstStyle/>
          <a:p>
            <a:pPr lvl="0">
              <a:defRPr/>
            </a:pPr>
            <a:r>
              <a:rPr lang="zh-CN"/>
              <a:t>单击此处编辑母版文本样式</a:t>
            </a:r>
            <a:endParaRPr lang="zh-CN"/>
          </a:p>
          <a:p>
            <a:pPr lvl="1">
              <a:defRPr/>
            </a:pPr>
            <a:r>
              <a:rPr lang="zh-CN"/>
              <a:t>第二级</a:t>
            </a:r>
            <a:endParaRPr lang="zh-CN"/>
          </a:p>
          <a:p>
            <a:pPr lvl="2">
              <a:defRPr/>
            </a:pPr>
            <a:r>
              <a:rPr lang="zh-CN"/>
              <a:t>第三级</a:t>
            </a:r>
            <a:endParaRPr lang="zh-CN"/>
          </a:p>
          <a:p>
            <a:pPr lvl="3">
              <a:defRPr/>
            </a:pPr>
            <a:r>
              <a:rPr lang="zh-CN"/>
              <a:t>第四级</a:t>
            </a:r>
            <a:endParaRPr lang="zh-CN"/>
          </a:p>
          <a:p>
            <a:pPr lvl="4">
              <a:defRPr/>
            </a:pPr>
            <a:r>
              <a:rPr lang="zh-CN"/>
              <a:t>第五级</a:t>
            </a:r>
            <a:endParaRPr lang="zh-CN"/>
          </a:p>
        </p:txBody>
      </p:sp>
      <p:sp>
        <p:nvSpPr>
          <p:cNvPr id="645370256" name="日期占位符 4"/>
          <p:cNvSpPr>
            <a:spLocks noGrp="1"/>
          </p:cNvSpPr>
          <p:nvPr>
            <p:ph type="dt" sz="half" idx="10"/>
          </p:nvPr>
        </p:nvSpPr>
        <p:spPr bwMode="auto"/>
        <p:txBody>
          <a:bodyPr/>
          <a:lstStyle/>
          <a:p>
            <a:pPr>
              <a:defRPr/>
            </a:pPr>
            <a:fld id="{760FBDFE-C587-4B4C-A407-44438C67B59E}" type="datetimeFigureOut">
              <a:rPr lang="zh-CN" altLang="en-US"/>
            </a:fld>
            <a:endParaRPr lang="zh-CN"/>
          </a:p>
        </p:txBody>
      </p:sp>
      <p:sp>
        <p:nvSpPr>
          <p:cNvPr id="274535731" name="页脚占位符 5"/>
          <p:cNvSpPr>
            <a:spLocks noGrp="1"/>
          </p:cNvSpPr>
          <p:nvPr>
            <p:ph type="ftr" sz="quarter" idx="11"/>
          </p:nvPr>
        </p:nvSpPr>
        <p:spPr bwMode="auto"/>
        <p:txBody>
          <a:bodyPr/>
          <a:lstStyle/>
          <a:p>
            <a:pPr>
              <a:defRPr/>
            </a:pPr>
            <a:endParaRPr lang="zh-CN"/>
          </a:p>
        </p:txBody>
      </p:sp>
      <p:sp>
        <p:nvSpPr>
          <p:cNvPr id="944821436" name="灯片编号占位符 6"/>
          <p:cNvSpPr>
            <a:spLocks noGrp="1"/>
          </p:cNvSpPr>
          <p:nvPr>
            <p:ph type="sldNum" sz="quarter" idx="12"/>
          </p:nvPr>
        </p:nvSpPr>
        <p:spPr bwMode="auto"/>
        <p:txBody>
          <a:bodyPr/>
          <a:lstStyle/>
          <a:p>
            <a:pPr>
              <a:defRPr/>
            </a:pPr>
            <a:fld id="{49AE70B2-8BF9-45C0-BB95-33D1B9D3A854}" type="slidenum">
              <a:rPr lang="zh-CN"/>
            </a:fld>
            <a:endParaRPr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showMasterPhAnim="0" userDrawn="1">
  <p:cSld name="比较">
    <p:spTree>
      <p:nvGrpSpPr>
        <p:cNvPr id="1" name=""/>
        <p:cNvGrpSpPr/>
        <p:nvPr/>
      </p:nvGrpSpPr>
      <p:grpSpPr bwMode="auto">
        <a:xfrm>
          <a:off x="0" y="0"/>
          <a:ext cx="0" cy="0"/>
          <a:chOff x="0" y="0"/>
          <a:chExt cx="0" cy="0"/>
        </a:xfrm>
      </p:grpSpPr>
      <p:sp>
        <p:nvSpPr>
          <p:cNvPr id="130362780" name="标题 1"/>
          <p:cNvSpPr>
            <a:spLocks noGrp="1"/>
          </p:cNvSpPr>
          <p:nvPr>
            <p:ph type="title"/>
          </p:nvPr>
        </p:nvSpPr>
        <p:spPr bwMode="auto">
          <a:xfrm>
            <a:off x="608400" y="608400"/>
            <a:ext cx="10969200" cy="705600"/>
          </a:xfrm>
        </p:spPr>
        <p:txBody>
          <a:bodyPr vert="horz" lIns="90000" tIns="46800" rIns="90000" bIns="46800" rtlCol="0" anchor="ctr" anchorCtr="0">
            <a:normAutofit/>
          </a:bodyPr>
          <a:lstStyle/>
          <a:p>
            <a:pPr lvl="0">
              <a:defRPr/>
            </a:pPr>
            <a:r>
              <a:rPr lang="zh-CN"/>
              <a:t>单击此处编辑母版标题样式</a:t>
            </a:r>
            <a:endParaRPr lang="zh-CN"/>
          </a:p>
        </p:txBody>
      </p:sp>
      <p:sp>
        <p:nvSpPr>
          <p:cNvPr id="164024723" name="文本占位符 2"/>
          <p:cNvSpPr>
            <a:spLocks noGrp="1"/>
          </p:cNvSpPr>
          <p:nvPr>
            <p:ph type="body" idx="1" hasCustomPrompt="1"/>
          </p:nvPr>
        </p:nvSpPr>
        <p:spPr bwMode="auto">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zh-CN"/>
              <a:t>单击此处编辑文本</a:t>
            </a:r>
            <a:endParaRPr lang="zh-CN"/>
          </a:p>
        </p:txBody>
      </p:sp>
      <p:sp>
        <p:nvSpPr>
          <p:cNvPr id="1792775899" name="内容占位符 3"/>
          <p:cNvSpPr>
            <a:spLocks noGrp="1"/>
          </p:cNvSpPr>
          <p:nvPr>
            <p:ph sz="half" idx="2"/>
          </p:nvPr>
        </p:nvSpPr>
        <p:spPr bwMode="auto">
          <a:xfrm>
            <a:off x="608400" y="1854000"/>
            <a:ext cx="5342400" cy="4395600"/>
          </a:xfrm>
        </p:spPr>
        <p:txBody>
          <a:bodyPr vert="horz" lIns="101600" tIns="0" rIns="82550" bIns="0" rtlCol="0">
            <a:normAutofit/>
          </a:bodyPr>
          <a:lstStyle/>
          <a:p>
            <a:pPr lvl="0">
              <a:defRPr/>
            </a:pPr>
            <a:r>
              <a:rPr lang="zh-CN"/>
              <a:t>单击此处编辑母版文本样式</a:t>
            </a:r>
            <a:endParaRPr lang="zh-CN"/>
          </a:p>
          <a:p>
            <a:pPr lvl="1">
              <a:defRPr/>
            </a:pPr>
            <a:r>
              <a:rPr lang="zh-CN"/>
              <a:t>第二级</a:t>
            </a:r>
            <a:endParaRPr lang="zh-CN"/>
          </a:p>
          <a:p>
            <a:pPr lvl="2">
              <a:defRPr/>
            </a:pPr>
            <a:r>
              <a:rPr lang="zh-CN"/>
              <a:t>第三级</a:t>
            </a:r>
            <a:endParaRPr lang="zh-CN"/>
          </a:p>
          <a:p>
            <a:pPr lvl="3">
              <a:defRPr/>
            </a:pPr>
            <a:r>
              <a:rPr lang="zh-CN"/>
              <a:t>第四级</a:t>
            </a:r>
            <a:endParaRPr lang="zh-CN"/>
          </a:p>
          <a:p>
            <a:pPr lvl="4">
              <a:defRPr/>
            </a:pPr>
            <a:r>
              <a:rPr lang="zh-CN"/>
              <a:t>第五级</a:t>
            </a:r>
            <a:endParaRPr lang="zh-CN"/>
          </a:p>
        </p:txBody>
      </p:sp>
      <p:sp>
        <p:nvSpPr>
          <p:cNvPr id="1412223616" name="文本占位符 4"/>
          <p:cNvSpPr>
            <a:spLocks noGrp="1"/>
          </p:cNvSpPr>
          <p:nvPr>
            <p:ph type="body" sz="quarter" idx="3" hasCustomPrompt="1"/>
          </p:nvPr>
        </p:nvSpPr>
        <p:spPr bwMode="auto">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zh-CN"/>
              <a:t>单击此处编辑文本</a:t>
            </a:r>
            <a:endParaRPr lang="zh-CN"/>
          </a:p>
        </p:txBody>
      </p:sp>
      <p:sp>
        <p:nvSpPr>
          <p:cNvPr id="901978629" name="内容占位符 5"/>
          <p:cNvSpPr>
            <a:spLocks noGrp="1"/>
          </p:cNvSpPr>
          <p:nvPr>
            <p:ph sz="quarter" idx="4"/>
          </p:nvPr>
        </p:nvSpPr>
        <p:spPr bwMode="auto">
          <a:xfrm>
            <a:off x="6235750" y="1854000"/>
            <a:ext cx="5342400" cy="4395600"/>
          </a:xfrm>
        </p:spPr>
        <p:txBody>
          <a:bodyPr vert="horz" lIns="101600" tIns="0" rIns="82550" bIns="0" rtlCol="0">
            <a:normAutofit/>
          </a:bodyPr>
          <a:lstStyle/>
          <a:p>
            <a:pPr lvl="0">
              <a:defRPr/>
            </a:pPr>
            <a:r>
              <a:rPr lang="zh-CN"/>
              <a:t>单击此处编辑母版文本样式</a:t>
            </a:r>
            <a:endParaRPr lang="zh-CN"/>
          </a:p>
          <a:p>
            <a:pPr lvl="1">
              <a:defRPr/>
            </a:pPr>
            <a:r>
              <a:rPr lang="zh-CN"/>
              <a:t>第二级</a:t>
            </a:r>
            <a:endParaRPr lang="zh-CN"/>
          </a:p>
          <a:p>
            <a:pPr lvl="2">
              <a:defRPr/>
            </a:pPr>
            <a:r>
              <a:rPr lang="zh-CN"/>
              <a:t>第三级</a:t>
            </a:r>
            <a:endParaRPr lang="zh-CN"/>
          </a:p>
          <a:p>
            <a:pPr lvl="3">
              <a:defRPr/>
            </a:pPr>
            <a:r>
              <a:rPr lang="zh-CN"/>
              <a:t>第四级</a:t>
            </a:r>
            <a:endParaRPr lang="zh-CN"/>
          </a:p>
          <a:p>
            <a:pPr lvl="4">
              <a:defRPr/>
            </a:pPr>
            <a:r>
              <a:rPr lang="zh-CN"/>
              <a:t>第五级</a:t>
            </a:r>
            <a:endParaRPr lang="zh-CN"/>
          </a:p>
        </p:txBody>
      </p:sp>
      <p:sp>
        <p:nvSpPr>
          <p:cNvPr id="1114046176" name="日期占位符 6"/>
          <p:cNvSpPr>
            <a:spLocks noGrp="1"/>
          </p:cNvSpPr>
          <p:nvPr>
            <p:ph type="dt" sz="half" idx="10"/>
          </p:nvPr>
        </p:nvSpPr>
        <p:spPr bwMode="auto"/>
        <p:txBody>
          <a:bodyPr/>
          <a:lstStyle/>
          <a:p>
            <a:pPr>
              <a:defRPr/>
            </a:pPr>
            <a:fld id="{760FBDFE-C587-4B4C-A407-44438C67B59E}" type="datetimeFigureOut">
              <a:rPr lang="zh-CN" altLang="en-US"/>
            </a:fld>
            <a:endParaRPr lang="zh-CN"/>
          </a:p>
        </p:txBody>
      </p:sp>
      <p:sp>
        <p:nvSpPr>
          <p:cNvPr id="207508711" name="页脚占位符 7"/>
          <p:cNvSpPr>
            <a:spLocks noGrp="1"/>
          </p:cNvSpPr>
          <p:nvPr>
            <p:ph type="ftr" sz="quarter" idx="11"/>
          </p:nvPr>
        </p:nvSpPr>
        <p:spPr bwMode="auto"/>
        <p:txBody>
          <a:bodyPr/>
          <a:lstStyle/>
          <a:p>
            <a:pPr>
              <a:defRPr/>
            </a:pPr>
            <a:endParaRPr lang="zh-CN"/>
          </a:p>
        </p:txBody>
      </p:sp>
      <p:sp>
        <p:nvSpPr>
          <p:cNvPr id="163427640" name="灯片编号占位符 8"/>
          <p:cNvSpPr>
            <a:spLocks noGrp="1"/>
          </p:cNvSpPr>
          <p:nvPr>
            <p:ph type="sldNum" sz="quarter" idx="12"/>
          </p:nvPr>
        </p:nvSpPr>
        <p:spPr bwMode="auto"/>
        <p:txBody>
          <a:bodyPr/>
          <a:lstStyle/>
          <a:p>
            <a:pPr>
              <a:defRPr/>
            </a:pPr>
            <a:fld id="{49AE70B2-8BF9-45C0-BB95-33D1B9D3A854}" type="slidenum">
              <a:rPr lang="zh-CN"/>
            </a:fld>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showMasterPhAnim="0" userDrawn="1">
  <p:cSld name="仅标题">
    <p:spTree>
      <p:nvGrpSpPr>
        <p:cNvPr id="1" name=""/>
        <p:cNvGrpSpPr/>
        <p:nvPr/>
      </p:nvGrpSpPr>
      <p:grpSpPr bwMode="auto">
        <a:xfrm>
          <a:off x="0" y="0"/>
          <a:ext cx="0" cy="0"/>
          <a:chOff x="0" y="0"/>
          <a:chExt cx="0" cy="0"/>
        </a:xfrm>
      </p:grpSpPr>
      <p:sp>
        <p:nvSpPr>
          <p:cNvPr id="1529222637" name="标题 1"/>
          <p:cNvSpPr>
            <a:spLocks noGrp="1"/>
          </p:cNvSpPr>
          <p:nvPr>
            <p:ph type="title"/>
          </p:nvPr>
        </p:nvSpPr>
        <p:spPr bwMode="auto">
          <a:xfrm>
            <a:off x="608400" y="608400"/>
            <a:ext cx="10969200" cy="705600"/>
          </a:xfrm>
        </p:spPr>
        <p:txBody>
          <a:bodyPr vert="horz" lIns="90000" tIns="46800" rIns="90000" bIns="46800" rtlCol="0" anchor="ctr" anchorCtr="0">
            <a:normAutofit/>
          </a:bodyPr>
          <a:lstStyle/>
          <a:p>
            <a:pPr lvl="0">
              <a:defRPr/>
            </a:pPr>
            <a:r>
              <a:rPr lang="zh-CN"/>
              <a:t>单击此处编辑母版标题样式</a:t>
            </a:r>
            <a:endParaRPr lang="zh-CN"/>
          </a:p>
        </p:txBody>
      </p:sp>
      <p:sp>
        <p:nvSpPr>
          <p:cNvPr id="1643307264" name="日期占位符 2"/>
          <p:cNvSpPr>
            <a:spLocks noGrp="1"/>
          </p:cNvSpPr>
          <p:nvPr>
            <p:ph type="dt" sz="half" idx="10"/>
          </p:nvPr>
        </p:nvSpPr>
        <p:spPr bwMode="auto"/>
        <p:txBody>
          <a:bodyPr/>
          <a:lstStyle/>
          <a:p>
            <a:pPr>
              <a:defRPr/>
            </a:pPr>
            <a:fld id="{760FBDFE-C587-4B4C-A407-44438C67B59E}" type="datetimeFigureOut">
              <a:rPr lang="zh-CN" altLang="en-US"/>
            </a:fld>
            <a:endParaRPr lang="zh-CN"/>
          </a:p>
        </p:txBody>
      </p:sp>
      <p:sp>
        <p:nvSpPr>
          <p:cNvPr id="364523535" name="页脚占位符 3"/>
          <p:cNvSpPr>
            <a:spLocks noGrp="1"/>
          </p:cNvSpPr>
          <p:nvPr>
            <p:ph type="ftr" sz="quarter" idx="11"/>
          </p:nvPr>
        </p:nvSpPr>
        <p:spPr bwMode="auto"/>
        <p:txBody>
          <a:bodyPr/>
          <a:lstStyle/>
          <a:p>
            <a:pPr>
              <a:defRPr/>
            </a:pPr>
            <a:endParaRPr lang="zh-CN"/>
          </a:p>
        </p:txBody>
      </p:sp>
      <p:sp>
        <p:nvSpPr>
          <p:cNvPr id="713408509" name="灯片编号占位符 4"/>
          <p:cNvSpPr>
            <a:spLocks noGrp="1"/>
          </p:cNvSpPr>
          <p:nvPr>
            <p:ph type="sldNum" sz="quarter" idx="12"/>
          </p:nvPr>
        </p:nvSpPr>
        <p:spPr bwMode="auto"/>
        <p:txBody>
          <a:bodyPr/>
          <a:lstStyle/>
          <a:p>
            <a:pPr>
              <a:defRPr/>
            </a:pPr>
            <a:fld id="{49AE70B2-8BF9-45C0-BB95-33D1B9D3A854}" type="slidenum">
              <a:rPr lang="zh-CN"/>
            </a:fld>
            <a:endParaRPr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showMasterPhAnim="0" userDrawn="1">
  <p:cSld name="空白">
    <p:spTree>
      <p:nvGrpSpPr>
        <p:cNvPr id="1" name=""/>
        <p:cNvGrpSpPr/>
        <p:nvPr/>
      </p:nvGrpSpPr>
      <p:grpSpPr bwMode="auto">
        <a:xfrm>
          <a:off x="0" y="0"/>
          <a:ext cx="0" cy="0"/>
          <a:chOff x="0" y="0"/>
          <a:chExt cx="0" cy="0"/>
        </a:xfrm>
      </p:grpSpPr>
      <p:sp>
        <p:nvSpPr>
          <p:cNvPr id="493266388" name="日期占位符 1"/>
          <p:cNvSpPr>
            <a:spLocks noGrp="1"/>
          </p:cNvSpPr>
          <p:nvPr>
            <p:ph type="dt" sz="half" idx="10"/>
          </p:nvPr>
        </p:nvSpPr>
        <p:spPr bwMode="auto"/>
        <p:txBody>
          <a:bodyPr/>
          <a:lstStyle/>
          <a:p>
            <a:pPr>
              <a:defRPr/>
            </a:pPr>
            <a:fld id="{760FBDFE-C587-4B4C-A407-44438C67B59E}" type="datetimeFigureOut">
              <a:rPr lang="zh-CN" altLang="en-US"/>
            </a:fld>
            <a:endParaRPr lang="zh-CN"/>
          </a:p>
        </p:txBody>
      </p:sp>
      <p:sp>
        <p:nvSpPr>
          <p:cNvPr id="807391345" name="页脚占位符 2"/>
          <p:cNvSpPr>
            <a:spLocks noGrp="1"/>
          </p:cNvSpPr>
          <p:nvPr>
            <p:ph type="ftr" sz="quarter" idx="11"/>
          </p:nvPr>
        </p:nvSpPr>
        <p:spPr bwMode="auto"/>
        <p:txBody>
          <a:bodyPr/>
          <a:lstStyle/>
          <a:p>
            <a:pPr>
              <a:defRPr/>
            </a:pPr>
            <a:endParaRPr lang="zh-CN"/>
          </a:p>
        </p:txBody>
      </p:sp>
      <p:sp>
        <p:nvSpPr>
          <p:cNvPr id="1104309515" name="灯片编号占位符 3"/>
          <p:cNvSpPr>
            <a:spLocks noGrp="1"/>
          </p:cNvSpPr>
          <p:nvPr>
            <p:ph type="sldNum" sz="quarter" idx="12"/>
          </p:nvPr>
        </p:nvSpPr>
        <p:spPr bwMode="auto"/>
        <p:txBody>
          <a:bodyPr/>
          <a:lstStyle/>
          <a:p>
            <a:pPr>
              <a:defRPr/>
            </a:pPr>
            <a:fld id="{49AE70B2-8BF9-45C0-BB95-33D1B9D3A854}" type="slidenum">
              <a:rPr lang="zh-CN"/>
            </a:fld>
            <a:endParaRPr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showMasterPhAnim="0" userDrawn="1">
  <p:cSld name="图片与标题">
    <p:spTree>
      <p:nvGrpSpPr>
        <p:cNvPr id="1" name=""/>
        <p:cNvGrpSpPr/>
        <p:nvPr/>
      </p:nvGrpSpPr>
      <p:grpSpPr bwMode="auto">
        <a:xfrm>
          <a:off x="0" y="0"/>
          <a:ext cx="0" cy="0"/>
          <a:chOff x="0" y="0"/>
          <a:chExt cx="0" cy="0"/>
        </a:xfrm>
      </p:grpSpPr>
      <p:sp>
        <p:nvSpPr>
          <p:cNvPr id="1635853034" name="图片占位符 2"/>
          <p:cNvSpPr>
            <a:spLocks noGrp="1"/>
          </p:cNvSpPr>
          <p:nvPr>
            <p:ph type="pic" idx="1"/>
          </p:nvPr>
        </p:nvSpPr>
        <p:spPr bwMode="auto">
          <a:xfrm>
            <a:off x="608400" y="1555200"/>
            <a:ext cx="5233077" cy="4608000"/>
          </a:xfrm>
        </p:spPr>
        <p:txBody>
          <a:bodyPr vert="horz" lIns="90000" tIns="46800" rIns="90000" bIns="46800" rtlCol="0">
            <a:normAutofit/>
          </a:bodyPr>
          <a:lstStyle>
            <a:lvl1pPr>
              <a:buNone/>
              <a:defRPr sz="1600"/>
            </a:lvl1pPr>
          </a:lstStyle>
          <a:p>
            <a:pPr lvl="0">
              <a:defRPr/>
            </a:pPr>
            <a:endParaRPr lang="zh-CN"/>
          </a:p>
        </p:txBody>
      </p:sp>
      <p:sp>
        <p:nvSpPr>
          <p:cNvPr id="22619389" name="文本占位符 3"/>
          <p:cNvSpPr>
            <a:spLocks noGrp="1"/>
          </p:cNvSpPr>
          <p:nvPr>
            <p:ph type="body" sz="half" idx="2"/>
          </p:nvPr>
        </p:nvSpPr>
        <p:spPr bwMode="auto">
          <a:xfrm>
            <a:off x="6350400" y="1555200"/>
            <a:ext cx="5227200" cy="4608000"/>
          </a:xfrm>
        </p:spPr>
        <p:txBody>
          <a:bodyPr vert="horz" lIns="90000" tIns="46800" rIns="90000" bIns="46800" rtlCol="0">
            <a:normAutofit/>
          </a:bodyPr>
          <a:lstStyle>
            <a:lvl1pPr>
              <a:buNone/>
              <a:defRPr sz="1600"/>
            </a:lvl1pPr>
          </a:lstStyle>
          <a:p>
            <a:pPr lvl="0">
              <a:defRPr/>
            </a:pPr>
            <a:r>
              <a:rPr lang="zh-CN"/>
              <a:t>单击此处编辑母版文本样式</a:t>
            </a:r>
            <a:endParaRPr lang="zh-CN"/>
          </a:p>
        </p:txBody>
      </p:sp>
      <p:sp>
        <p:nvSpPr>
          <p:cNvPr id="471495548" name="日期占位符 4"/>
          <p:cNvSpPr>
            <a:spLocks noGrp="1"/>
          </p:cNvSpPr>
          <p:nvPr>
            <p:ph type="dt" sz="half" idx="10"/>
          </p:nvPr>
        </p:nvSpPr>
        <p:spPr bwMode="auto"/>
        <p:txBody>
          <a:bodyPr/>
          <a:lstStyle/>
          <a:p>
            <a:pPr>
              <a:defRPr/>
            </a:pPr>
            <a:fld id="{9EFD9D74-47D9-4702-A33C-335B63B48DBF}" type="datetimeFigureOut">
              <a:rPr lang="zh-CN" altLang="en-US"/>
            </a:fld>
            <a:endParaRPr lang="zh-CN"/>
          </a:p>
        </p:txBody>
      </p:sp>
      <p:sp>
        <p:nvSpPr>
          <p:cNvPr id="1326066180" name="页脚占位符 5"/>
          <p:cNvSpPr>
            <a:spLocks noGrp="1"/>
          </p:cNvSpPr>
          <p:nvPr>
            <p:ph type="ftr" sz="quarter" idx="11"/>
          </p:nvPr>
        </p:nvSpPr>
        <p:spPr bwMode="auto"/>
        <p:txBody>
          <a:bodyPr/>
          <a:lstStyle/>
          <a:p>
            <a:pPr>
              <a:defRPr/>
            </a:pPr>
            <a:endParaRPr lang="zh-CN"/>
          </a:p>
        </p:txBody>
      </p:sp>
      <p:sp>
        <p:nvSpPr>
          <p:cNvPr id="1321827835" name="灯片编号占位符 6"/>
          <p:cNvSpPr>
            <a:spLocks noGrp="1"/>
          </p:cNvSpPr>
          <p:nvPr>
            <p:ph type="sldNum" sz="quarter" idx="12"/>
          </p:nvPr>
        </p:nvSpPr>
        <p:spPr bwMode="auto"/>
        <p:txBody>
          <a:bodyPr/>
          <a:lstStyle/>
          <a:p>
            <a:pPr>
              <a:defRPr/>
            </a:pPr>
            <a:fld id="{FABC47A4-756D-490B-A52F-7D9E2C9FC05F}" type="slidenum">
              <a:rPr lang="zh-CN"/>
            </a:fld>
            <a:endParaRPr lang="zh-CN"/>
          </a:p>
        </p:txBody>
      </p:sp>
      <p:sp>
        <p:nvSpPr>
          <p:cNvPr id="2107864467" name="标题 8"/>
          <p:cNvSpPr>
            <a:spLocks noGrp="1"/>
          </p:cNvSpPr>
          <p:nvPr>
            <p:ph type="title"/>
          </p:nvPr>
        </p:nvSpPr>
        <p:spPr bwMode="auto"/>
        <p:txBody>
          <a:bodyPr/>
          <a:p>
            <a:pPr>
              <a:defRPr/>
            </a:pPr>
            <a:r>
              <a:rPr lang="zh-CN"/>
              <a:t>单击此处编辑母版标题样式</a:t>
            </a:r>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bwMode="auto">
        <a:xfrm>
          <a:off x="0" y="0"/>
          <a:ext cx="0" cy="0"/>
          <a:chOff x="0" y="0"/>
          <a:chExt cx="0" cy="0"/>
        </a:xfrm>
      </p:grpSpPr>
      <p:sp>
        <p:nvSpPr>
          <p:cNvPr id="1591295706" name="标题占位符 1"/>
          <p:cNvSpPr>
            <a:spLocks noGrp="1"/>
          </p:cNvSpPr>
          <p:nvPr>
            <p:ph type="title"/>
          </p:nvPr>
        </p:nvSpPr>
        <p:spPr bwMode="auto">
          <a:xfrm>
            <a:off x="608400" y="608400"/>
            <a:ext cx="10969200" cy="705600"/>
          </a:xfrm>
          <a:prstGeom prst="rect">
            <a:avLst/>
          </a:prstGeom>
        </p:spPr>
        <p:txBody>
          <a:bodyPr vert="horz" lIns="90170" tIns="46990" rIns="90170" bIns="46990" rtlCol="0" anchor="ctr" anchorCtr="0">
            <a:normAutofit/>
          </a:bodyPr>
          <a:lstStyle/>
          <a:p>
            <a:pPr>
              <a:defRPr/>
            </a:pPr>
            <a:r>
              <a:rPr lang="zh-CN"/>
              <a:t>单击此处编辑母版标题样式</a:t>
            </a:r>
            <a:endParaRPr lang="zh-CN"/>
          </a:p>
        </p:txBody>
      </p:sp>
      <p:sp>
        <p:nvSpPr>
          <p:cNvPr id="80659510" name="文本占位符 2"/>
          <p:cNvSpPr>
            <a:spLocks noGrp="1"/>
          </p:cNvSpPr>
          <p:nvPr>
            <p:ph type="body" idx="1"/>
          </p:nvPr>
        </p:nvSpPr>
        <p:spPr bwMode="auto">
          <a:xfrm>
            <a:off x="608400" y="1490400"/>
            <a:ext cx="10969200" cy="4759200"/>
          </a:xfrm>
          <a:prstGeom prst="rect">
            <a:avLst/>
          </a:prstGeom>
        </p:spPr>
        <p:txBody>
          <a:bodyPr vert="horz" lIns="90000" tIns="46800" rIns="90000" bIns="46800" rtlCol="0">
            <a:normAutofit/>
          </a:bodyPr>
          <a:lstStyle/>
          <a:p>
            <a:pPr lvl="0">
              <a:defRPr/>
            </a:pPr>
            <a:r>
              <a:rPr lang="zh-CN"/>
              <a:t>单击此处编辑母版文本样式</a:t>
            </a:r>
            <a:endParaRPr lang="zh-CN"/>
          </a:p>
          <a:p>
            <a:pPr lvl="1">
              <a:defRPr/>
            </a:pPr>
            <a:r>
              <a:rPr lang="zh-CN"/>
              <a:t>第二级</a:t>
            </a:r>
            <a:endParaRPr lang="zh-CN"/>
          </a:p>
          <a:p>
            <a:pPr lvl="2">
              <a:defRPr/>
            </a:pPr>
            <a:r>
              <a:rPr lang="zh-CN"/>
              <a:t>第三级</a:t>
            </a:r>
            <a:endParaRPr lang="zh-CN"/>
          </a:p>
          <a:p>
            <a:pPr lvl="3">
              <a:defRPr/>
            </a:pPr>
            <a:r>
              <a:rPr lang="zh-CN"/>
              <a:t>第四级</a:t>
            </a:r>
            <a:endParaRPr lang="zh-CN"/>
          </a:p>
          <a:p>
            <a:pPr lvl="4">
              <a:defRPr/>
            </a:pPr>
            <a:r>
              <a:rPr lang="zh-CN"/>
              <a:t>第五级</a:t>
            </a:r>
            <a:endParaRPr lang="zh-CN"/>
          </a:p>
        </p:txBody>
      </p:sp>
      <p:sp>
        <p:nvSpPr>
          <p:cNvPr id="1475224149" name="日期占位符 3"/>
          <p:cNvSpPr>
            <a:spLocks noGrp="1"/>
          </p:cNvSpPr>
          <p:nvPr>
            <p:ph type="dt" sz="half" idx="2"/>
          </p:nvPr>
        </p:nvSpPr>
        <p:spPr bwMode="auto">
          <a:xfrm>
            <a:off x="612000" y="6314400"/>
            <a:ext cx="2700000" cy="316800"/>
          </a:xfrm>
          <a:prstGeom prst="rect">
            <a:avLst/>
          </a:prstGeom>
        </p:spPr>
        <p:txBody>
          <a:bodyPr vert="horz" lIns="91440" tIns="45720" rIns="91440" bIns="45720" rtlCol="0" anchor="ctr">
            <a:normAutofit/>
          </a:bodyPr>
          <a:lstStyle>
            <a:lvl1pPr algn="l">
              <a:defRPr sz="1000">
                <a:solidFill>
                  <a:schemeClr val="tx1">
                    <a:tint val="75000"/>
                  </a:schemeClr>
                </a:solidFill>
              </a:defRPr>
            </a:lvl1pPr>
          </a:lstStyle>
          <a:p>
            <a:pPr>
              <a:defRPr/>
            </a:pPr>
            <a:fld id="{760FBDFE-C587-4B4C-A407-44438C67B59E}" type="datetimeFigureOut">
              <a:rPr lang="zh-CN" altLang="en-US"/>
            </a:fld>
            <a:endParaRPr lang="zh-CN"/>
          </a:p>
        </p:txBody>
      </p:sp>
      <p:sp>
        <p:nvSpPr>
          <p:cNvPr id="853993504" name="页脚占位符 4"/>
          <p:cNvSpPr>
            <a:spLocks noGrp="1"/>
          </p:cNvSpPr>
          <p:nvPr>
            <p:ph type="ftr" sz="quarter" idx="3"/>
          </p:nvPr>
        </p:nvSpPr>
        <p:spPr bwMode="auto">
          <a:xfrm>
            <a:off x="4116000" y="6314400"/>
            <a:ext cx="3960000" cy="316800"/>
          </a:xfrm>
          <a:prstGeom prst="rect">
            <a:avLst/>
          </a:prstGeom>
        </p:spPr>
        <p:txBody>
          <a:bodyPr vert="horz" lIns="91440" tIns="45720" rIns="91440" bIns="45720" rtlCol="0" anchor="ctr">
            <a:normAutofit/>
          </a:bodyPr>
          <a:lstStyle>
            <a:lvl1pPr algn="ctr">
              <a:defRPr sz="1000">
                <a:solidFill>
                  <a:schemeClr val="tx1">
                    <a:tint val="75000"/>
                  </a:schemeClr>
                </a:solidFill>
              </a:defRPr>
            </a:lvl1pPr>
          </a:lstStyle>
          <a:p>
            <a:pPr>
              <a:defRPr/>
            </a:pPr>
            <a:endParaRPr lang="zh-CN"/>
          </a:p>
        </p:txBody>
      </p:sp>
      <p:sp>
        <p:nvSpPr>
          <p:cNvPr id="959671347" name="灯片编号占位符 5"/>
          <p:cNvSpPr>
            <a:spLocks noGrp="1"/>
          </p:cNvSpPr>
          <p:nvPr>
            <p:ph type="sldNum" sz="quarter" idx="4"/>
          </p:nvPr>
        </p:nvSpPr>
        <p:spPr bwMode="auto">
          <a:xfrm>
            <a:off x="8877600" y="6314400"/>
            <a:ext cx="2700000" cy="316800"/>
          </a:xfrm>
          <a:prstGeom prst="rect">
            <a:avLst/>
          </a:prstGeom>
        </p:spPr>
        <p:txBody>
          <a:bodyPr vert="horz" lIns="91440" tIns="45720" rIns="91440" bIns="45720" rtlCol="0" anchor="ctr">
            <a:normAutofit/>
          </a:bodyPr>
          <a:lstStyle>
            <a:lvl1pPr algn="r">
              <a:defRPr sz="1000">
                <a:solidFill>
                  <a:schemeClr val="tx1">
                    <a:tint val="75000"/>
                  </a:schemeClr>
                </a:solidFill>
              </a:defRPr>
            </a:lvl1pPr>
          </a:lstStyle>
          <a:p>
            <a:pPr>
              <a:defRPr/>
            </a:pPr>
            <a:fld id="{49AE70B2-8BF9-45C0-BB95-33D1B9D3A854}" type="slidenum">
              <a:rPr lang="zh-CN"/>
            </a:fld>
            <a:endParaRPr 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a:lnSpc>
          <a:spcPct val="100000"/>
        </a:lnSpc>
        <a:spcBef>
          <a:spcPts val="0"/>
        </a:spcBef>
        <a:buNone/>
        <a:defRPr sz="3600" b="1" u="none" strike="noStrike" cap="none" spc="300">
          <a:solidFill>
            <a:schemeClr val="tx1">
              <a:lumMod val="85000"/>
              <a:lumOff val="15000"/>
            </a:schemeClr>
          </a:solidFill>
          <a:latin typeface="+mj-lt"/>
          <a:ea typeface="+mj-ea"/>
          <a:cs typeface="+mj-cs"/>
        </a:defRPr>
      </a:lvl1pPr>
    </p:titleStyle>
    <p:bodyStyle>
      <a:lvl1pPr marL="228600" indent="-228600" algn="l" defTabSz="914400" rtl="0">
        <a:lnSpc>
          <a:spcPct val="130000"/>
        </a:lnSpc>
        <a:spcBef>
          <a:spcPts val="0"/>
        </a:spcBef>
        <a:spcAft>
          <a:spcPts val="1000"/>
        </a:spcAft>
        <a:buFont typeface="Arial" panose="020B0604020202020204"/>
        <a:buChar char="●"/>
        <a:defRPr sz="1800" u="none" strike="noStrike" cap="none" spc="150">
          <a:solidFill>
            <a:schemeClr val="tx1">
              <a:lumMod val="65000"/>
              <a:lumOff val="35000"/>
            </a:schemeClr>
          </a:solidFill>
          <a:latin typeface="+mn-lt"/>
          <a:ea typeface="+mn-ea"/>
          <a:cs typeface="+mn-cs"/>
        </a:defRPr>
      </a:lvl1pPr>
      <a:lvl2pPr marL="685800" indent="-228600" algn="l" defTabSz="914400" rtl="0">
        <a:lnSpc>
          <a:spcPct val="120000"/>
        </a:lnSpc>
        <a:spcBef>
          <a:spcPts val="0"/>
        </a:spcBef>
        <a:spcAft>
          <a:spcPts val="600"/>
        </a:spcAft>
        <a:buFont typeface="Arial" panose="020B0604020202020204"/>
        <a:buChar char="●"/>
        <a:tabLst>
          <a:tab pos="1609090" algn="l"/>
          <a:tab pos="1609090" algn="l"/>
          <a:tab pos="1609090" algn="l"/>
          <a:tab pos="1609090" algn="l"/>
        </a:tabLst>
        <a:defRPr sz="1600" u="none" strike="noStrike" cap="none" spc="150">
          <a:solidFill>
            <a:schemeClr val="tx1">
              <a:lumMod val="65000"/>
              <a:lumOff val="35000"/>
            </a:schemeClr>
          </a:solidFill>
          <a:latin typeface="+mn-lt"/>
          <a:ea typeface="+mn-ea"/>
          <a:cs typeface="+mn-cs"/>
        </a:defRPr>
      </a:lvl2pPr>
      <a:lvl3pPr marL="1143000" indent="-228600" algn="l" defTabSz="914400" rtl="0">
        <a:lnSpc>
          <a:spcPct val="120000"/>
        </a:lnSpc>
        <a:spcBef>
          <a:spcPts val="0"/>
        </a:spcBef>
        <a:spcAft>
          <a:spcPts val="600"/>
        </a:spcAft>
        <a:buFont typeface="Arial" panose="020B0604020202020204"/>
        <a:buChar char="●"/>
        <a:defRPr sz="1600" u="none" strike="noStrike" cap="none" spc="150">
          <a:solidFill>
            <a:schemeClr val="tx1">
              <a:lumMod val="65000"/>
              <a:lumOff val="35000"/>
            </a:schemeClr>
          </a:solidFill>
          <a:latin typeface="+mn-lt"/>
          <a:ea typeface="+mn-ea"/>
          <a:cs typeface="+mn-cs"/>
        </a:defRPr>
      </a:lvl3pPr>
      <a:lvl4pPr marL="1600200" indent="-228600" algn="l" defTabSz="914400" rtl="0">
        <a:lnSpc>
          <a:spcPct val="120000"/>
        </a:lnSpc>
        <a:spcBef>
          <a:spcPts val="0"/>
        </a:spcBef>
        <a:spcAft>
          <a:spcPts val="300"/>
        </a:spcAft>
        <a:buFont typeface="Wingdings" panose="05000000000000000000"/>
        <a:buChar char=""/>
        <a:defRPr sz="1400" u="none" strike="noStrike" cap="none" spc="150">
          <a:solidFill>
            <a:schemeClr val="tx1">
              <a:lumMod val="65000"/>
              <a:lumOff val="35000"/>
            </a:schemeClr>
          </a:solidFill>
          <a:latin typeface="+mn-lt"/>
          <a:ea typeface="+mn-ea"/>
          <a:cs typeface="+mn-cs"/>
        </a:defRPr>
      </a:lvl4pPr>
      <a:lvl5pPr marL="2057400" indent="-228600" algn="l" defTabSz="914400" rtl="0">
        <a:lnSpc>
          <a:spcPct val="120000"/>
        </a:lnSpc>
        <a:spcBef>
          <a:spcPts val="0"/>
        </a:spcBef>
        <a:spcAft>
          <a:spcPts val="300"/>
        </a:spcAft>
        <a:buFont typeface="Arial" panose="020B0604020202020204"/>
        <a:buChar char="•"/>
        <a:defRPr sz="1400" u="none" strike="noStrike" cap="none" spc="150">
          <a:solidFill>
            <a:schemeClr val="tx1">
              <a:lumMod val="65000"/>
              <a:lumOff val="35000"/>
            </a:schemeClr>
          </a:solidFill>
          <a:latin typeface="+mn-lt"/>
          <a:ea typeface="+mn-ea"/>
          <a:cs typeface="+mn-cs"/>
        </a:defRPr>
      </a:lvl5pPr>
      <a:lvl6pPr marL="2514600" indent="-228600" algn="l" defTabSz="914400" rtl="0">
        <a:lnSpc>
          <a:spcPct val="90000"/>
        </a:lnSpc>
        <a:spcBef>
          <a:spcPts val="500"/>
        </a:spcBef>
        <a:buFont typeface="Arial" panose="020B0604020202020204"/>
        <a:buChar char="•"/>
        <a:defRPr sz="1800">
          <a:solidFill>
            <a:schemeClr val="tx1"/>
          </a:solidFill>
          <a:latin typeface="+mn-lt"/>
          <a:ea typeface="+mn-ea"/>
          <a:cs typeface="+mn-cs"/>
        </a:defRPr>
      </a:lvl6pPr>
      <a:lvl7pPr marL="2971800" indent="-228600" algn="l" defTabSz="914400" rtl="0">
        <a:lnSpc>
          <a:spcPct val="90000"/>
        </a:lnSpc>
        <a:spcBef>
          <a:spcPts val="500"/>
        </a:spcBef>
        <a:buFont typeface="Arial" panose="020B0604020202020204"/>
        <a:buChar char="•"/>
        <a:defRPr sz="1800">
          <a:solidFill>
            <a:schemeClr val="tx1"/>
          </a:solidFill>
          <a:latin typeface="+mn-lt"/>
          <a:ea typeface="+mn-ea"/>
          <a:cs typeface="+mn-cs"/>
        </a:defRPr>
      </a:lvl7pPr>
      <a:lvl8pPr marL="3429000" indent="-228600" algn="l" defTabSz="914400" rtl="0">
        <a:lnSpc>
          <a:spcPct val="90000"/>
        </a:lnSpc>
        <a:spcBef>
          <a:spcPts val="500"/>
        </a:spcBef>
        <a:buFont typeface="Arial" panose="020B0604020202020204"/>
        <a:buChar char="•"/>
        <a:defRPr sz="1800">
          <a:solidFill>
            <a:schemeClr val="tx1"/>
          </a:solidFill>
          <a:latin typeface="+mn-lt"/>
          <a:ea typeface="+mn-ea"/>
          <a:cs typeface="+mn-cs"/>
        </a:defRPr>
      </a:lvl8pPr>
      <a:lvl9pPr marL="3886200" indent="-228600" algn="l" defTabSz="914400" rtl="0">
        <a:lnSpc>
          <a:spcPct val="90000"/>
        </a:lnSpc>
        <a:spcBef>
          <a:spcPts val="500"/>
        </a:spcBef>
        <a:buFont typeface="Arial" panose="020B0604020202020204"/>
        <a:buChar char="•"/>
        <a:defRPr sz="1800">
          <a:solidFill>
            <a:schemeClr val="tx1"/>
          </a:solidFill>
          <a:latin typeface="+mn-lt"/>
          <a:ea typeface="+mn-ea"/>
          <a:cs typeface="+mn-cs"/>
        </a:defRPr>
      </a:lvl9pPr>
    </p:bodyStyle>
    <p:otherStyle>
      <a:defPPr>
        <a:defRPr lang="zh-CN"/>
      </a:defPPr>
      <a:lvl1pPr marL="0" algn="l" defTabSz="914400" rtl="0">
        <a:defRPr sz="1800">
          <a:solidFill>
            <a:schemeClr val="tx1"/>
          </a:solidFill>
          <a:latin typeface="+mn-lt"/>
          <a:ea typeface="+mn-ea"/>
          <a:cs typeface="+mn-cs"/>
        </a:defRPr>
      </a:lvl1pPr>
      <a:lvl2pPr marL="457200" algn="l" defTabSz="914400" rtl="0">
        <a:defRPr sz="1800">
          <a:solidFill>
            <a:schemeClr val="tx1"/>
          </a:solidFill>
          <a:latin typeface="+mn-lt"/>
          <a:ea typeface="+mn-ea"/>
          <a:cs typeface="+mn-cs"/>
        </a:defRPr>
      </a:lvl2pPr>
      <a:lvl3pPr marL="914400" algn="l" defTabSz="914400" rtl="0">
        <a:defRPr sz="1800">
          <a:solidFill>
            <a:schemeClr val="tx1"/>
          </a:solidFill>
          <a:latin typeface="+mn-lt"/>
          <a:ea typeface="+mn-ea"/>
          <a:cs typeface="+mn-cs"/>
        </a:defRPr>
      </a:lvl3pPr>
      <a:lvl4pPr marL="1371600" algn="l" defTabSz="914400" rtl="0">
        <a:defRPr sz="1800">
          <a:solidFill>
            <a:schemeClr val="tx1"/>
          </a:solidFill>
          <a:latin typeface="+mn-lt"/>
          <a:ea typeface="+mn-ea"/>
          <a:cs typeface="+mn-cs"/>
        </a:defRPr>
      </a:lvl4pPr>
      <a:lvl5pPr marL="1828800" algn="l" defTabSz="914400" rtl="0">
        <a:defRPr sz="1800">
          <a:solidFill>
            <a:schemeClr val="tx1"/>
          </a:solidFill>
          <a:latin typeface="+mn-lt"/>
          <a:ea typeface="+mn-ea"/>
          <a:cs typeface="+mn-cs"/>
        </a:defRPr>
      </a:lvl5pPr>
      <a:lvl6pPr marL="2286000" algn="l" defTabSz="914400" rtl="0">
        <a:defRPr sz="1800">
          <a:solidFill>
            <a:schemeClr val="tx1"/>
          </a:solidFill>
          <a:latin typeface="+mn-lt"/>
          <a:ea typeface="+mn-ea"/>
          <a:cs typeface="+mn-cs"/>
        </a:defRPr>
      </a:lvl6pPr>
      <a:lvl7pPr marL="2743200" algn="l" defTabSz="914400" rtl="0">
        <a:defRPr sz="1800">
          <a:solidFill>
            <a:schemeClr val="tx1"/>
          </a:solidFill>
          <a:latin typeface="+mn-lt"/>
          <a:ea typeface="+mn-ea"/>
          <a:cs typeface="+mn-cs"/>
        </a:defRPr>
      </a:lvl7pPr>
      <a:lvl8pPr marL="3200400" algn="l" defTabSz="914400" rtl="0">
        <a:defRPr sz="1800">
          <a:solidFill>
            <a:schemeClr val="tx1"/>
          </a:solidFill>
          <a:latin typeface="+mn-lt"/>
          <a:ea typeface="+mn-ea"/>
          <a:cs typeface="+mn-cs"/>
        </a:defRPr>
      </a:lvl8pPr>
      <a:lvl9pPr marL="3657600" algn="l" defTabSz="914400" rtl="0">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8.xml"/><Relationship Id="rId2" Type="http://schemas.openxmlformats.org/officeDocument/2006/relationships/image" Target="../media/image14.png"/><Relationship Id="rId1" Type="http://schemas.openxmlformats.org/officeDocument/2006/relationships/image" Target="../media/image15.png"/></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13.png"/><Relationship Id="rId1" Type="http://schemas.openxmlformats.org/officeDocument/2006/relationships/image" Target="../media/image12.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8.xml"/><Relationship Id="rId2" Type="http://schemas.openxmlformats.org/officeDocument/2006/relationships/image" Target="../media/image23.png"/><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8.xml"/><Relationship Id="rId2" Type="http://schemas.openxmlformats.org/officeDocument/2006/relationships/image" Target="../media/image24.png"/><Relationship Id="rId1" Type="http://schemas.openxmlformats.org/officeDocument/2006/relationships/image" Target="../media/image15.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8.xml"/><Relationship Id="rId2" Type="http://schemas.openxmlformats.org/officeDocument/2006/relationships/image" Target="../media/image25.png"/><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8.xml"/><Relationship Id="rId4" Type="http://schemas.openxmlformats.org/officeDocument/2006/relationships/image" Target="../media/image27.png"/><Relationship Id="rId3" Type="http://schemas.openxmlformats.org/officeDocument/2006/relationships/image" Target="../media/image23.png"/><Relationship Id="rId2" Type="http://schemas.openxmlformats.org/officeDocument/2006/relationships/image" Target="../media/image15.png"/><Relationship Id="rId1" Type="http://schemas.openxmlformats.org/officeDocument/2006/relationships/image" Target="../media/image26.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8.xml"/><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8.xml"/><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8.xml"/><Relationship Id="rId2" Type="http://schemas.openxmlformats.org/officeDocument/2006/relationships/image" Target="../media/image32.png"/><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8.xml"/><Relationship Id="rId2" Type="http://schemas.openxmlformats.org/officeDocument/2006/relationships/image" Target="../media/image33.png"/><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13.png"/><Relationship Id="rId1" Type="http://schemas.openxmlformats.org/officeDocument/2006/relationships/image" Target="../media/image12.jpeg"/></Relationships>
</file>

<file path=ppt/slides/_rels/slide20.xml.rels><?xml version="1.0" encoding="UTF-8" standalone="yes"?>
<Relationships xmlns="http://schemas.openxmlformats.org/package/2006/relationships"><Relationship Id="rId7" Type="http://schemas.openxmlformats.org/officeDocument/2006/relationships/notesSlide" Target="../notesSlides/notesSlide20.xml"/><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13.png"/><Relationship Id="rId1" Type="http://schemas.openxmlformats.org/officeDocument/2006/relationships/image" Target="../media/image12.jpe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8.xml"/><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image" Target="../media/image15.png"/></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8.xml"/><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7" Type="http://schemas.openxmlformats.org/officeDocument/2006/relationships/notesSlide" Target="../notesSlides/notesSlide23.xml"/><Relationship Id="rId6" Type="http://schemas.openxmlformats.org/officeDocument/2006/relationships/slideLayout" Target="../slideLayouts/slideLayout8.xml"/><Relationship Id="rId5" Type="http://schemas.openxmlformats.org/officeDocument/2006/relationships/image" Target="../media/image41.png"/><Relationship Id="rId4" Type="http://schemas.openxmlformats.org/officeDocument/2006/relationships/image" Target="../media/image40.png"/><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image" Target="../media/image15.png"/></Relationships>
</file>

<file path=ppt/slides/_rels/slide24.xml.rels><?xml version="1.0" encoding="UTF-8" standalone="yes"?>
<Relationships xmlns="http://schemas.openxmlformats.org/package/2006/relationships"><Relationship Id="rId7" Type="http://schemas.openxmlformats.org/officeDocument/2006/relationships/notesSlide" Target="../notesSlides/notesSlide24.xml"/><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13.png"/><Relationship Id="rId1" Type="http://schemas.openxmlformats.org/officeDocument/2006/relationships/image" Target="../media/image12.jpe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8.xml"/><Relationship Id="rId2" Type="http://schemas.openxmlformats.org/officeDocument/2006/relationships/image" Target="../media/image42.png"/><Relationship Id="rId1" Type="http://schemas.openxmlformats.org/officeDocument/2006/relationships/image" Target="../media/image15.png"/></Relationships>
</file>

<file path=ppt/slides/_rels/slide26.xml.rels><?xml version="1.0" encoding="UTF-8" standalone="yes"?>
<Relationships xmlns="http://schemas.openxmlformats.org/package/2006/relationships"><Relationship Id="rId8" Type="http://schemas.openxmlformats.org/officeDocument/2006/relationships/notesSlide" Target="../notesSlides/notesSlide26.xml"/><Relationship Id="rId7" Type="http://schemas.openxmlformats.org/officeDocument/2006/relationships/slideLayout" Target="../slideLayouts/slideLayout8.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image" Target="../media/image15.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8.xml"/><Relationship Id="rId2" Type="http://schemas.openxmlformats.org/officeDocument/2006/relationships/image" Target="../media/image48.png"/><Relationship Id="rId1" Type="http://schemas.openxmlformats.org/officeDocument/2006/relationships/image" Target="../media/image15.png"/></Relationships>
</file>

<file path=ppt/slides/_rels/slide28.xml.rels><?xml version="1.0" encoding="UTF-8" standalone="yes"?>
<Relationships xmlns="http://schemas.openxmlformats.org/package/2006/relationships"><Relationship Id="rId6" Type="http://schemas.openxmlformats.org/officeDocument/2006/relationships/notesSlide" Target="../notesSlides/notesSlide28.xml"/><Relationship Id="rId5" Type="http://schemas.openxmlformats.org/officeDocument/2006/relationships/slideLayout" Target="../slideLayouts/slideLayout8.xml"/><Relationship Id="rId4" Type="http://schemas.openxmlformats.org/officeDocument/2006/relationships/image" Target="../media/image51.png"/><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image" Target="../media/image15.png"/></Relationships>
</file>

<file path=ppt/slides/_rels/slide29.xml.rels><?xml version="1.0" encoding="UTF-8" standalone="yes"?>
<Relationships xmlns="http://schemas.openxmlformats.org/package/2006/relationships"><Relationship Id="rId6" Type="http://schemas.openxmlformats.org/officeDocument/2006/relationships/notesSlide" Target="../notesSlides/notesSlide29.xml"/><Relationship Id="rId5" Type="http://schemas.openxmlformats.org/officeDocument/2006/relationships/slideLayout" Target="../slideLayouts/slideLayout8.xml"/><Relationship Id="rId4" Type="http://schemas.openxmlformats.org/officeDocument/2006/relationships/image" Target="../media/image54.png"/><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image" Target="../media/image15.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8.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55.jpe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8.xml"/><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image" Target="../media/image14.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8.xml"/><Relationship Id="rId2" Type="http://schemas.openxmlformats.org/officeDocument/2006/relationships/image" Target="../media/image18.png"/><Relationship Id="rId1" Type="http://schemas.openxmlformats.org/officeDocument/2006/relationships/image" Target="../media/image15.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8.xml"/><Relationship Id="rId2" Type="http://schemas.openxmlformats.org/officeDocument/2006/relationships/image" Target="../media/image19.png"/><Relationship Id="rId1" Type="http://schemas.openxmlformats.org/officeDocument/2006/relationships/image" Target="../media/image15.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8.xml"/><Relationship Id="rId3" Type="http://schemas.openxmlformats.org/officeDocument/2006/relationships/image" Target="../media/image20.png"/><Relationship Id="rId2" Type="http://schemas.openxmlformats.org/officeDocument/2006/relationships/image" Target="../media/image14.png"/><Relationship Id="rId1" Type="http://schemas.openxmlformats.org/officeDocument/2006/relationships/image" Target="../media/image15.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8.xml"/><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14.png"/><Relationship Id="rId1" Type="http://schemas.openxmlformats.org/officeDocument/2006/relationships/image" Target="../media/image15.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8.xml"/><Relationship Id="rId2" Type="http://schemas.openxmlformats.org/officeDocument/2006/relationships/image" Target="../media/image14.png"/><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786609267" name="文本框 7"/>
          <p:cNvSpPr txBox="1"/>
          <p:nvPr/>
        </p:nvSpPr>
        <p:spPr bwMode="auto">
          <a:xfrm>
            <a:off x="1372235" y="1720850"/>
            <a:ext cx="9311640" cy="1014730"/>
          </a:xfrm>
          <a:prstGeom prst="rect">
            <a:avLst/>
          </a:prstGeom>
          <a:noFill/>
        </p:spPr>
        <p:txBody>
          <a:bodyPr wrap="square" rtlCol="0">
            <a:spAutoFit/>
          </a:bodyPr>
          <a:p>
            <a:pPr algn="just">
              <a:defRPr/>
            </a:pPr>
            <a:r>
              <a:rPr lang="en-US" altLang="zh-CN" sz="6000" b="1">
                <a:solidFill>
                  <a:srgbClr val="FEDE77"/>
                </a:solidFill>
                <a:latin typeface="微软雅黑" panose="020B0503020204020204" charset="-122"/>
                <a:ea typeface="微软雅黑" panose="020B0503020204020204" charset="-122"/>
                <a:cs typeface="微软雅黑" panose="020B0503020204020204" charset="-122"/>
              </a:rPr>
              <a:t>B</a:t>
            </a:r>
            <a:r>
              <a:rPr lang="zh-CN" altLang="en-US" sz="6000" b="1">
                <a:solidFill>
                  <a:srgbClr val="FEDE77"/>
                </a:solidFill>
                <a:latin typeface="微软雅黑" panose="020B0503020204020204" charset="-122"/>
                <a:ea typeface="微软雅黑" panose="020B0503020204020204" charset="-122"/>
                <a:cs typeface="微软雅黑" panose="020B0503020204020204" charset="-122"/>
              </a:rPr>
              <a:t>站弹幕爬取以及</a:t>
            </a:r>
            <a:r>
              <a:rPr lang="zh-CN" altLang="en-US" sz="6000" b="1">
                <a:solidFill>
                  <a:srgbClr val="FEDE77"/>
                </a:solidFill>
                <a:latin typeface="微软雅黑" panose="020B0503020204020204" charset="-122"/>
                <a:ea typeface="微软雅黑" panose="020B0503020204020204" charset="-122"/>
                <a:cs typeface="微软雅黑" panose="020B0503020204020204" charset="-122"/>
              </a:rPr>
              <a:t>情感分析</a:t>
            </a:r>
            <a:endParaRPr lang="zh-CN" altLang="en-US" sz="6000" b="1">
              <a:solidFill>
                <a:srgbClr val="FEDE77"/>
              </a:solidFill>
              <a:latin typeface="微软雅黑" panose="020B0503020204020204" charset="-122"/>
              <a:ea typeface="微软雅黑" panose="020B0503020204020204" charset="-122"/>
              <a:cs typeface="微软雅黑" panose="020B0503020204020204" charset="-122"/>
            </a:endParaRPr>
          </a:p>
        </p:txBody>
      </p:sp>
      <p:sp>
        <p:nvSpPr>
          <p:cNvPr id="1018605883" name="矩形 11"/>
          <p:cNvSpPr/>
          <p:nvPr/>
        </p:nvSpPr>
        <p:spPr bwMode="auto">
          <a:xfrm>
            <a:off x="1791970" y="2735580"/>
            <a:ext cx="8323580" cy="337185"/>
          </a:xfrm>
          <a:prstGeom prst="rect">
            <a:avLst/>
          </a:prstGeom>
        </p:spPr>
        <p:txBody>
          <a:bodyPr wrap="square">
            <a:spAutoFit/>
          </a:bodyPr>
          <a:p>
            <a:pPr algn="just">
              <a:defRPr/>
            </a:pPr>
            <a:r>
              <a:rPr lang="en-US" altLang="zh-CN" sz="1600" b="1">
                <a:solidFill>
                  <a:srgbClr val="FEDE77"/>
                </a:solidFill>
                <a:latin typeface="微软雅黑" panose="020B0503020204020204" charset="-122"/>
                <a:ea typeface="微软雅黑" panose="020B0503020204020204" charset="-122"/>
                <a:cs typeface="Arial" panose="020B0604020202020204"/>
              </a:rPr>
              <a:t>This team focuses on the crawling and analysis of Bilibili's bullet comments.</a:t>
            </a:r>
            <a:endParaRPr lang="en-US" altLang="zh-CN" sz="1600" b="1">
              <a:solidFill>
                <a:srgbClr val="FEDE77"/>
              </a:solidFill>
              <a:latin typeface="微软雅黑" panose="020B0503020204020204" charset="-122"/>
              <a:ea typeface="微软雅黑" panose="020B0503020204020204" charset="-122"/>
              <a:cs typeface="Arial" panose="020B0604020202020204"/>
            </a:endParaRPr>
          </a:p>
        </p:txBody>
      </p:sp>
      <p:sp>
        <p:nvSpPr>
          <p:cNvPr id="494873266" name="文本框 2"/>
          <p:cNvSpPr txBox="1"/>
          <p:nvPr/>
        </p:nvSpPr>
        <p:spPr bwMode="auto">
          <a:xfrm>
            <a:off x="2761615" y="3848100"/>
            <a:ext cx="5523230" cy="460375"/>
          </a:xfrm>
          <a:prstGeom prst="rect">
            <a:avLst/>
          </a:prstGeom>
          <a:noFill/>
        </p:spPr>
        <p:txBody>
          <a:bodyPr wrap="square" rtlCol="0" anchor="t">
            <a:spAutoFit/>
          </a:bodyPr>
          <a:p>
            <a:pPr algn="just">
              <a:defRPr/>
            </a:pPr>
            <a:r>
              <a:rPr lang="zh-CN" sz="2400" b="1">
                <a:solidFill>
                  <a:schemeClr val="bg2"/>
                </a:solidFill>
                <a:latin typeface="楷体" panose="02010609060101010101" charset="-122"/>
                <a:ea typeface="楷体" panose="02010609060101010101" charset="-122"/>
                <a:cs typeface="楷体" panose="02010609060101010101" charset="-122"/>
              </a:rPr>
              <a:t>成员：</a:t>
            </a:r>
            <a:r>
              <a:rPr lang="zh-CN" altLang="en-US" sz="2400" b="1">
                <a:solidFill>
                  <a:schemeClr val="bg2"/>
                </a:solidFill>
                <a:latin typeface="楷体" panose="02010609060101010101" charset="-122"/>
                <a:ea typeface="楷体" panose="02010609060101010101" charset="-122"/>
                <a:cs typeface="楷体" panose="02010609060101010101" charset="-122"/>
              </a:rPr>
              <a:t>全昌华，王进，金浩然，陈帅衡</a:t>
            </a:r>
            <a:endParaRPr lang="zh-CN" altLang="en-US" sz="2400" b="1">
              <a:solidFill>
                <a:schemeClr val="bg2"/>
              </a:solidFill>
              <a:latin typeface="楷体" panose="02010609060101010101" charset="-122"/>
              <a:ea typeface="楷体" panose="02010609060101010101" charset="-122"/>
              <a:cs typeface="楷体" panose="02010609060101010101" charset="-122"/>
            </a:endParaRPr>
          </a:p>
        </p:txBody>
      </p:sp>
      <p:pic>
        <p:nvPicPr>
          <p:cNvPr id="578569458" name="图片 1" descr="校标、校名-透空2"/>
          <p:cNvPicPr>
            <a:picLocks noChangeAspect="1"/>
          </p:cNvPicPr>
          <p:nvPr userDrawn="1"/>
        </p:nvPicPr>
        <p:blipFill rotWithShape="1">
          <a:blip r:embed="rId1"/>
          <a:stretch>
            <a:fillRect/>
          </a:stretch>
        </p:blipFill>
        <p:spPr bwMode="auto">
          <a:xfrm>
            <a:off x="308610" y="391795"/>
            <a:ext cx="1440000" cy="461303"/>
          </a:xfrm>
          <a:prstGeom prst="rect">
            <a:avLst/>
          </a:prstGeom>
          <a:noFill/>
          <a:effectLst>
            <a:outerShdw blurRad="12700" dist="25400" dir="2700000" sx="99000" sy="99000" algn="tl" rotWithShape="0">
              <a:prstClr val="black">
                <a:alpha val="25000"/>
              </a:prstClr>
            </a:outerShdw>
          </a:effectLst>
        </p:spPr>
      </p:pic>
      <p:pic>
        <p:nvPicPr>
          <p:cNvPr id="1647689673" name="图片 8" descr="底图-11"/>
          <p:cNvPicPr>
            <a:picLocks noChangeAspect="1"/>
          </p:cNvPicPr>
          <p:nvPr/>
        </p:nvPicPr>
        <p:blipFill rotWithShape="1">
          <a:blip r:embed="rId2"/>
          <a:stretch>
            <a:fillRect/>
          </a:stretch>
        </p:blipFill>
        <p:spPr bwMode="auto">
          <a:xfrm>
            <a:off x="8603615" y="229870"/>
            <a:ext cx="1870710" cy="784860"/>
          </a:xfrm>
          <a:prstGeom prst="rect">
            <a:avLst/>
          </a:prstGeom>
          <a:effectLst>
            <a:outerShdw blurRad="50800" dist="12700" dir="2700000" algn="tl" rotWithShape="0">
              <a:prstClr val="black">
                <a:alpha val="40000"/>
              </a:prstClr>
            </a:outerShdw>
          </a:effectLst>
        </p:spPr>
      </p:pic>
      <p:pic>
        <p:nvPicPr>
          <p:cNvPr id="1390288632" name="图片 14" descr="未标题-2_画板 1"/>
          <p:cNvPicPr>
            <a:picLocks noChangeAspect="1"/>
          </p:cNvPicPr>
          <p:nvPr/>
        </p:nvPicPr>
        <p:blipFill rotWithShape="1">
          <a:blip r:embed="rId3"/>
          <a:stretch>
            <a:fillRect/>
          </a:stretch>
        </p:blipFill>
        <p:spPr bwMode="auto">
          <a:xfrm>
            <a:off x="10214610" y="363220"/>
            <a:ext cx="1870710" cy="565150"/>
          </a:xfrm>
          <a:prstGeom prst="rect">
            <a:avLst/>
          </a:prstGeom>
          <a:effectLst>
            <a:outerShdw blurRad="50800" dist="12700" dir="2700000" algn="tl"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160972202"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29866156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113928871" name="文本框 17"/>
          <p:cNvSpPr txBox="1"/>
          <p:nvPr/>
        </p:nvSpPr>
        <p:spPr bwMode="auto">
          <a:xfrm rot="20700000">
            <a:off x="151765" y="144463"/>
            <a:ext cx="1009650" cy="645160"/>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01</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727239409" name="文本框 18"/>
          <p:cNvSpPr txBox="1"/>
          <p:nvPr/>
        </p:nvSpPr>
        <p:spPr bwMode="auto">
          <a:xfrm>
            <a:off x="1530350" y="317500"/>
            <a:ext cx="4191000" cy="460375"/>
          </a:xfrm>
          <a:prstGeom prst="rect">
            <a:avLst/>
          </a:prstGeom>
          <a:noFill/>
        </p:spPr>
        <p:txBody>
          <a:bodyPr wrap="square" rtlCol="0">
            <a:spAutoFit/>
          </a:bodyPr>
          <a:lstStyle/>
          <a:p>
            <a:pPr>
              <a:defRPr/>
            </a:pPr>
            <a:r>
              <a:rPr lang="zh-CN" altLang="en-US" sz="2400" b="1" dirty="0">
                <a:solidFill>
                  <a:schemeClr val="bg1"/>
                </a:solidFill>
                <a:latin typeface="微软雅黑" panose="020B0503020204020204" charset="-122"/>
                <a:ea typeface="微软雅黑" panose="020B0503020204020204" charset="-122"/>
                <a:cs typeface="思源黑体 CN Normal"/>
              </a:rPr>
              <a:t>参考文献</a:t>
            </a:r>
            <a:endParaRPr lang="zh-CN" sz="2400" b="1" dirty="0">
              <a:solidFill>
                <a:schemeClr val="bg1"/>
              </a:solidFill>
              <a:latin typeface="微软雅黑" panose="020B0503020204020204" charset="-122"/>
              <a:ea typeface="微软雅黑" panose="020B0503020204020204" charset="-122"/>
              <a:cs typeface="思源黑体 CN Normal"/>
            </a:endParaRPr>
          </a:p>
        </p:txBody>
      </p:sp>
      <p:pic>
        <p:nvPicPr>
          <p:cNvPr id="1516110791"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grpSp>
        <p:nvGrpSpPr>
          <p:cNvPr id="811014870" name="组合 10"/>
          <p:cNvGrpSpPr/>
          <p:nvPr/>
        </p:nvGrpSpPr>
        <p:grpSpPr bwMode="auto">
          <a:xfrm>
            <a:off x="11046460" y="5646420"/>
            <a:ext cx="1438141" cy="1438141"/>
            <a:chOff x="16961" y="8142"/>
            <a:chExt cx="2865" cy="2865"/>
          </a:xfrm>
        </p:grpSpPr>
        <p:sp>
          <p:nvSpPr>
            <p:cNvPr id="13" name="椭圆 12"/>
            <p:cNvSpPr/>
            <p:nvPr/>
          </p:nvSpPr>
          <p:spPr bwMode="auto">
            <a:xfrm>
              <a:off x="16961" y="8142"/>
              <a:ext cx="2865" cy="2865"/>
            </a:xfrm>
            <a:prstGeom prst="ellipse">
              <a:avLst/>
            </a:prstGeom>
            <a:solidFill>
              <a:srgbClr val="ECEBD7">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latin typeface="微软雅黑" panose="020B0503020204020204" charset="-122"/>
                <a:ea typeface="微软雅黑" panose="020B0503020204020204" charset="-122"/>
                <a:cs typeface="思源黑体 CN Normal"/>
              </a:endParaRPr>
            </a:p>
          </p:txBody>
        </p:sp>
        <p:pic>
          <p:nvPicPr>
            <p:cNvPr id="14" name="图片 13" descr="建筑-14"/>
            <p:cNvPicPr>
              <a:picLocks noChangeAspect="1"/>
            </p:cNvPicPr>
            <p:nvPr/>
          </p:nvPicPr>
          <p:blipFill rotWithShape="1">
            <a:blip r:embed="rId2"/>
            <a:stretch>
              <a:fillRect/>
            </a:stretch>
          </p:blipFill>
          <p:spPr bwMode="auto">
            <a:xfrm>
              <a:off x="17615" y="8787"/>
              <a:ext cx="1586" cy="1553"/>
            </a:xfrm>
            <a:prstGeom prst="rect">
              <a:avLst/>
            </a:prstGeom>
            <a:effectLst>
              <a:outerShdw blurRad="50800" dist="12700" dir="2700000" algn="tl" rotWithShape="0">
                <a:prstClr val="black">
                  <a:alpha val="25000"/>
                </a:prstClr>
              </a:outerShdw>
            </a:effectLst>
          </p:spPr>
        </p:pic>
      </p:grpSp>
      <p:sp>
        <p:nvSpPr>
          <p:cNvPr id="2" name="文本框 1"/>
          <p:cNvSpPr txBox="1"/>
          <p:nvPr/>
        </p:nvSpPr>
        <p:spPr>
          <a:xfrm>
            <a:off x="355600" y="1203228"/>
            <a:ext cx="11283950" cy="5755422"/>
          </a:xfrm>
          <a:prstGeom prst="rect">
            <a:avLst/>
          </a:prstGeom>
          <a:noFill/>
        </p:spPr>
        <p:txBody>
          <a:bodyPr wrap="square" rtlCol="0">
            <a:spAutoFit/>
          </a:bodyPr>
          <a:lstStyle/>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[11]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Ghiassi</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M., Skinner, J., &amp; Zimbra, D. (2013). Twitter brand sentiment analysis: A hybrid system using n-gram analysis and deep learning. Journal of Information Science.</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[12] Hu, N., Koh, N. S., &amp; Reddy, S. K. (2014). Ratings lead reviews: The effect of ratings on review content. Journal of Marketing.</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[13] Kumar, A., Godbole, S., &amp; Srinivasan, S. (2011). Text mining for service management: A review. Service Science.</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[14] Yang, S. B., &amp; Ghose, A. (2010). Analyzing the relationship between reviewer sentiment and review helpfulness. Information Systems Research.</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[15] Jiang, L., Yu, M., Zhou, M., et al. (2011). Target-dependent Twitter sentiment classification. ACL.</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[16] Zhang, X., Zhao, L., &amp;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LeCun</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Y. (2015). Character-level convolutional networks for text classification. (X. Zhang, J. Zhao &amp; Y.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LeCun</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[17] Liang, C., Tang, L., Li, Y., &amp; Wei, Y. (2020). Which sentiment index is more informative to forecast stock market volatility? Evidence from China. Finance Research Letters, 71.</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[18] Guo, K., Sun, Y., &amp; Qian, X. (2016). Can investor sentiment be used to predict the stock price? Dynamic analysis based on China stock market.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Physica</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A, 469.</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[19] Kearney, C., &amp; Liu, S. (2014). Textual sentiment in finance: A survey of methods and models. International Review of Financial Analysis, 33, 171–185. https://doi.org/10.1016/j.irfa.2014.02.006</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[20]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Hiew</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J. Z. G., Huang, X.,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Mou</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H., Li, D., Wu, Q., &amp; Xu, Y. (2019). BERT-based Financial Sentiment Index and LSTM-based Stock Return Predictability.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arXiv</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preprint arXiv:1906.09024.</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[21] Li, W., Sun, R., &amp; Wu, Y. (2022). Exploiting Word Semantics to Enrich Character Representations of Chinese Pre‑trained Models.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arXiv</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https://arxiv.org/abs/2207.05928</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[22]</a:t>
            </a:r>
            <a:r>
              <a:rPr lang="zh-CN" altLang="en-US" sz="1600" kern="100" dirty="0">
                <a:effectLst/>
                <a:latin typeface="等线" panose="02010600030101010101" pitchFamily="2" charset="-122"/>
                <a:ea typeface="等线" panose="02010600030101010101" pitchFamily="2" charset="-122"/>
                <a:cs typeface="Times New Roman" panose="02020603050405020304" charset="0"/>
              </a:rPr>
              <a:t>史伟</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a:t>
            </a:r>
            <a:r>
              <a:rPr lang="zh-CN" altLang="en-US" sz="1600" kern="100" dirty="0">
                <a:effectLst/>
                <a:latin typeface="等线" panose="02010600030101010101" pitchFamily="2" charset="-122"/>
                <a:ea typeface="等线" panose="02010600030101010101" pitchFamily="2" charset="-122"/>
                <a:cs typeface="Times New Roman" panose="02020603050405020304" charset="0"/>
              </a:rPr>
              <a:t>付月</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a:t>
            </a:r>
            <a:r>
              <a:rPr lang="zh-CN" altLang="en-US" sz="1600" kern="100" dirty="0">
                <a:effectLst/>
                <a:latin typeface="等线" panose="02010600030101010101" pitchFamily="2" charset="-122"/>
                <a:ea typeface="等线" panose="02010600030101010101" pitchFamily="2" charset="-122"/>
                <a:cs typeface="Times New Roman" panose="02020603050405020304" charset="0"/>
              </a:rPr>
              <a:t>考虑语境的微博短文本挖掘</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a:t>
            </a:r>
            <a:r>
              <a:rPr lang="zh-CN" altLang="en-US" sz="1600" kern="100" dirty="0">
                <a:effectLst/>
                <a:latin typeface="等线" panose="02010600030101010101" pitchFamily="2" charset="-122"/>
                <a:ea typeface="等线" panose="02010600030101010101" pitchFamily="2" charset="-122"/>
                <a:cs typeface="Times New Roman" panose="02020603050405020304" charset="0"/>
              </a:rPr>
              <a:t>情感分析的方法</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[J].</a:t>
            </a:r>
            <a:r>
              <a:rPr lang="zh-CN" altLang="en-US" sz="1600" kern="100" dirty="0">
                <a:effectLst/>
                <a:latin typeface="等线" panose="02010600030101010101" pitchFamily="2" charset="-122"/>
                <a:ea typeface="等线" panose="02010600030101010101" pitchFamily="2" charset="-122"/>
                <a:cs typeface="Times New Roman" panose="02020603050405020304" charset="0"/>
              </a:rPr>
              <a:t>计算机科学</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2021, 48(S01):7.DOI:10.11896/jsjkx.210200089.</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[23] </a:t>
            </a:r>
            <a:r>
              <a:rPr lang="zh-CN" altLang="en-US" sz="1600" kern="100" dirty="0">
                <a:effectLst/>
                <a:latin typeface="等线" panose="02010600030101010101" pitchFamily="2" charset="-122"/>
                <a:ea typeface="等线" panose="02010600030101010101" pitchFamily="2" charset="-122"/>
                <a:cs typeface="Times New Roman" panose="02020603050405020304" charset="0"/>
              </a:rPr>
              <a:t>姜富伟</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a:t>
            </a:r>
            <a:r>
              <a:rPr lang="zh-CN" altLang="en-US" sz="1600" kern="100" dirty="0">
                <a:effectLst/>
                <a:latin typeface="等线" panose="02010600030101010101" pitchFamily="2" charset="-122"/>
                <a:ea typeface="等线" panose="02010600030101010101" pitchFamily="2" charset="-122"/>
                <a:cs typeface="Times New Roman" panose="02020603050405020304" charset="0"/>
              </a:rPr>
              <a:t>刘雨旻</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a:t>
            </a:r>
            <a:r>
              <a:rPr lang="zh-CN" altLang="en-US" sz="1600" kern="100" dirty="0">
                <a:effectLst/>
                <a:latin typeface="等线" panose="02010600030101010101" pitchFamily="2" charset="-122"/>
                <a:ea typeface="等线" panose="02010600030101010101" pitchFamily="2" charset="-122"/>
                <a:cs typeface="Times New Roman" panose="02020603050405020304" charset="0"/>
              </a:rPr>
              <a:t>孟令超</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a:t>
            </a:r>
            <a:r>
              <a:rPr lang="zh-CN" altLang="en-US" sz="1600" kern="100" dirty="0">
                <a:effectLst/>
                <a:latin typeface="等线" panose="02010600030101010101" pitchFamily="2" charset="-122"/>
                <a:ea typeface="等线" panose="02010600030101010101" pitchFamily="2" charset="-122"/>
                <a:cs typeface="Times New Roman" panose="02020603050405020304" charset="0"/>
              </a:rPr>
              <a:t>大语言模型、文本情绪与金融市场</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[J].</a:t>
            </a:r>
            <a:r>
              <a:rPr lang="zh-CN" altLang="en-US" sz="1600" kern="100" dirty="0">
                <a:effectLst/>
                <a:latin typeface="等线" panose="02010600030101010101" pitchFamily="2" charset="-122"/>
                <a:ea typeface="等线" panose="02010600030101010101" pitchFamily="2" charset="-122"/>
                <a:cs typeface="Times New Roman" panose="02020603050405020304" charset="0"/>
              </a:rPr>
              <a:t>管理世界</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,2024,40(08):42-64.DOI:10.19744/j.cnki.11-1235/f.2024.0090.</a:t>
            </a:r>
            <a:endParaRPr lang="en-US" altLang="zh-CN" sz="1600" kern="100" dirty="0">
              <a:effectLst/>
              <a:latin typeface="等线" panose="02010600030101010101" pitchFamily="2" charset="-122"/>
              <a:ea typeface="等线" panose="02010600030101010101" pitchFamily="2" charset="-122"/>
              <a:cs typeface="Times New Roman" panose="02020603050405020304" charset="0"/>
            </a:endParaRPr>
          </a:p>
          <a:p>
            <a:endParaRPr lang="zh-CN" altLang="en-US" sz="16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1934408889" name="图片 1" descr="工作动态"/>
          <p:cNvPicPr>
            <a:picLocks noChangeAspect="1"/>
          </p:cNvPicPr>
          <p:nvPr/>
        </p:nvPicPr>
        <p:blipFill rotWithShape="1">
          <a:blip r:embed="rId1"/>
          <a:srcRect r="8351"/>
          <a:stretch>
            <a:fillRect/>
          </a:stretch>
        </p:blipFill>
        <p:spPr bwMode="auto">
          <a:xfrm>
            <a:off x="-33020" y="0"/>
            <a:ext cx="12307570" cy="6854190"/>
          </a:xfrm>
          <a:prstGeom prst="rect">
            <a:avLst/>
          </a:prstGeom>
        </p:spPr>
      </p:pic>
      <p:sp>
        <p:nvSpPr>
          <p:cNvPr id="142907516" name="矩形 15"/>
          <p:cNvSpPr/>
          <p:nvPr/>
        </p:nvSpPr>
        <p:spPr bwMode="auto">
          <a:xfrm>
            <a:off x="-33020" y="0"/>
            <a:ext cx="12307570" cy="6854190"/>
          </a:xfrm>
          <a:prstGeom prst="rect">
            <a:avLst/>
          </a:prstGeom>
          <a:solidFill>
            <a:srgbClr val="E0D5A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sp>
        <p:nvSpPr>
          <p:cNvPr id="1063510280" name="单圆角矩形 8"/>
          <p:cNvSpPr/>
          <p:nvPr/>
        </p:nvSpPr>
        <p:spPr bwMode="auto">
          <a:xfrm>
            <a:off x="-33020" y="2476500"/>
            <a:ext cx="12307570" cy="1908810"/>
          </a:xfrm>
          <a:prstGeom prst="round1Rect">
            <a:avLst>
              <a:gd name="adj" fmla="val 0"/>
            </a:avLst>
          </a:prstGeom>
          <a:solidFill>
            <a:srgbClr val="FEDE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sp>
        <p:nvSpPr>
          <p:cNvPr id="533611158" name="单圆角矩形 4"/>
          <p:cNvSpPr/>
          <p:nvPr/>
        </p:nvSpPr>
        <p:spPr bwMode="auto">
          <a:xfrm>
            <a:off x="226060" y="2476500"/>
            <a:ext cx="7074535" cy="1908810"/>
          </a:xfrm>
          <a:prstGeom prst="round1Rect">
            <a:avLst>
              <a:gd name="adj" fmla="val 0"/>
            </a:avLst>
          </a:prstGeom>
          <a:solidFill>
            <a:srgbClr val="7E6F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pic>
        <p:nvPicPr>
          <p:cNvPr id="1693726240" name="图片 2" descr="底图-04"/>
          <p:cNvPicPr>
            <a:picLocks noChangeAspect="1"/>
          </p:cNvPicPr>
          <p:nvPr/>
        </p:nvPicPr>
        <p:blipFill rotWithShape="1">
          <a:blip r:embed="rId2"/>
          <a:srcRect r="4676"/>
          <a:stretch>
            <a:fillRect/>
          </a:stretch>
        </p:blipFill>
        <p:spPr bwMode="auto">
          <a:xfrm>
            <a:off x="356235" y="2873375"/>
            <a:ext cx="6939280" cy="1645920"/>
          </a:xfrm>
          <a:prstGeom prst="rect">
            <a:avLst/>
          </a:prstGeom>
        </p:spPr>
      </p:pic>
      <p:cxnSp>
        <p:nvCxnSpPr>
          <p:cNvPr id="838277765" name="直接连接符 6"/>
          <p:cNvCxnSpPr/>
          <p:nvPr/>
        </p:nvCxnSpPr>
        <p:spPr bwMode="auto">
          <a:xfrm>
            <a:off x="1975803" y="3497580"/>
            <a:ext cx="1598295" cy="0"/>
          </a:xfrm>
          <a:prstGeom prst="line">
            <a:avLst/>
          </a:prstGeom>
          <a:ln w="63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958594859" name="文本框 17"/>
          <p:cNvSpPr txBox="1"/>
          <p:nvPr/>
        </p:nvSpPr>
        <p:spPr bwMode="auto">
          <a:xfrm>
            <a:off x="1898809" y="3013085"/>
            <a:ext cx="3214688" cy="523220"/>
          </a:xfrm>
          <a:prstGeom prst="rect">
            <a:avLst/>
          </a:prstGeom>
          <a:noFill/>
          <a:ln w="9525">
            <a:noFill/>
          </a:ln>
        </p:spPr>
        <p:txBody>
          <a:bodyPr wrap="square" anchor="ctr" anchorCtr="0">
            <a:spAutoFit/>
          </a:bodyPr>
          <a:lstStyle/>
          <a:p>
            <a:pPr>
              <a:defRPr/>
            </a:pPr>
            <a:r>
              <a:rPr lang="en-US" altLang="zh-CN" sz="2800" b="1" dirty="0">
                <a:solidFill>
                  <a:schemeClr val="bg1"/>
                </a:solidFill>
                <a:latin typeface="微软雅黑" panose="020B0503020204020204" charset="-122"/>
                <a:ea typeface="微软雅黑" panose="020B0503020204020204" charset="-122"/>
                <a:cs typeface="思源黑体 CN Normal"/>
              </a:rPr>
              <a:t>B</a:t>
            </a:r>
            <a:r>
              <a:rPr lang="zh-CN" altLang="en-US" sz="2800" b="1" dirty="0">
                <a:solidFill>
                  <a:schemeClr val="bg1"/>
                </a:solidFill>
                <a:latin typeface="微软雅黑" panose="020B0503020204020204" charset="-122"/>
                <a:ea typeface="微软雅黑" panose="020B0503020204020204" charset="-122"/>
                <a:cs typeface="思源黑体 CN Normal"/>
              </a:rPr>
              <a:t>站弹幕数据获取</a:t>
            </a:r>
            <a:endParaRPr lang="zh-CN" sz="2800" b="1" dirty="0">
              <a:solidFill>
                <a:schemeClr val="bg1"/>
              </a:solidFill>
              <a:latin typeface="微软雅黑" panose="020B0503020204020204" charset="-122"/>
              <a:ea typeface="微软雅黑" panose="020B0503020204020204" charset="-122"/>
              <a:cs typeface="思源黑体 CN Normal"/>
            </a:endParaRPr>
          </a:p>
        </p:txBody>
      </p:sp>
      <p:sp>
        <p:nvSpPr>
          <p:cNvPr id="839503698" name="文本框 17"/>
          <p:cNvSpPr txBox="1"/>
          <p:nvPr/>
        </p:nvSpPr>
        <p:spPr bwMode="auto">
          <a:xfrm>
            <a:off x="226060" y="2774633"/>
            <a:ext cx="1823720" cy="1445260"/>
          </a:xfrm>
          <a:prstGeom prst="rect">
            <a:avLst/>
          </a:prstGeom>
          <a:noFill/>
          <a:ln w="9525">
            <a:noFill/>
          </a:ln>
        </p:spPr>
        <p:txBody>
          <a:bodyPr wrap="square" anchor="ctr" anchorCtr="0">
            <a:spAutoFit/>
          </a:bodyPr>
          <a:lstStyle/>
          <a:p>
            <a:pPr>
              <a:defRPr/>
            </a:pPr>
            <a:r>
              <a:rPr lang="en-US" sz="8800">
                <a:solidFill>
                  <a:schemeClr val="bg1"/>
                </a:solidFill>
                <a:latin typeface="思源黑体 CN Bold"/>
                <a:ea typeface="思源黑体 CN Bold"/>
                <a:cs typeface="思源黑体 CN Normal"/>
              </a:rPr>
              <a:t>02</a:t>
            </a:r>
            <a:endParaRPr lang="en-US" sz="8800" b="1">
              <a:solidFill>
                <a:schemeClr val="bg1"/>
              </a:solidFill>
              <a:latin typeface="思源黑体 CN Bold"/>
              <a:ea typeface="思源黑体 CN Bold"/>
              <a:cs typeface="思源黑体 CN Normal"/>
            </a:endParaRPr>
          </a:p>
        </p:txBody>
      </p:sp>
      <p:pic>
        <p:nvPicPr>
          <p:cNvPr id="1245666636" name="图片 3" descr="工作动态"/>
          <p:cNvPicPr>
            <a:picLocks noChangeAspect="1"/>
          </p:cNvPicPr>
          <p:nvPr/>
        </p:nvPicPr>
        <p:blipFill rotWithShape="1">
          <a:blip r:embed="rId1"/>
          <a:srcRect l="14" t="-140" r="48946" b="140"/>
          <a:stretch>
            <a:fillRect/>
          </a:stretch>
        </p:blipFill>
        <p:spPr bwMode="auto">
          <a:xfrm>
            <a:off x="7300608" y="1697990"/>
            <a:ext cx="3600000" cy="3600000"/>
          </a:xfrm>
          <a:prstGeom prst="rect">
            <a:avLst/>
          </a:prstGeom>
        </p:spPr>
      </p:pic>
      <p:pic>
        <p:nvPicPr>
          <p:cNvPr id="864321454" name="图片 7" descr="校标、校名-透空2"/>
          <p:cNvPicPr>
            <a:picLocks noChangeAspect="1"/>
          </p:cNvPicPr>
          <p:nvPr userDrawn="1"/>
        </p:nvPicPr>
        <p:blipFill rotWithShape="1">
          <a:blip r:embed="rId3"/>
          <a:stretch>
            <a:fillRect/>
          </a:stretch>
        </p:blipFill>
        <p:spPr bwMode="auto">
          <a:xfrm>
            <a:off x="308610" y="391795"/>
            <a:ext cx="1440000" cy="461303"/>
          </a:xfrm>
          <a:prstGeom prst="rect">
            <a:avLst/>
          </a:prstGeom>
          <a:noFill/>
          <a:effectLst>
            <a:outerShdw blurRad="12700" dist="25400" dir="2700000" sx="99000" sy="99000" algn="tl" rotWithShape="0">
              <a:prstClr val="black">
                <a:alpha val="25000"/>
              </a:prstClr>
            </a:outerShdw>
          </a:effectLst>
        </p:spPr>
      </p:pic>
      <p:pic>
        <p:nvPicPr>
          <p:cNvPr id="1611852084" name="图片 10" descr="底图-11"/>
          <p:cNvPicPr>
            <a:picLocks noChangeAspect="1"/>
          </p:cNvPicPr>
          <p:nvPr/>
        </p:nvPicPr>
        <p:blipFill rotWithShape="1">
          <a:blip r:embed="rId4"/>
          <a:stretch>
            <a:fillRect/>
          </a:stretch>
        </p:blipFill>
        <p:spPr bwMode="auto">
          <a:xfrm>
            <a:off x="8603615" y="229870"/>
            <a:ext cx="1870710" cy="784860"/>
          </a:xfrm>
          <a:prstGeom prst="rect">
            <a:avLst/>
          </a:prstGeom>
          <a:effectLst>
            <a:outerShdw blurRad="50800" dist="12700" dir="2700000" algn="tl" rotWithShape="0">
              <a:prstClr val="black">
                <a:alpha val="40000"/>
              </a:prstClr>
            </a:outerShdw>
          </a:effectLst>
        </p:spPr>
      </p:pic>
      <p:pic>
        <p:nvPicPr>
          <p:cNvPr id="1436658300" name="图片 14" descr="未标题-2_画板 1"/>
          <p:cNvPicPr>
            <a:picLocks noChangeAspect="1"/>
          </p:cNvPicPr>
          <p:nvPr/>
        </p:nvPicPr>
        <p:blipFill rotWithShape="1">
          <a:blip r:embed="rId5"/>
          <a:stretch>
            <a:fillRect/>
          </a:stretch>
        </p:blipFill>
        <p:spPr bwMode="auto">
          <a:xfrm>
            <a:off x="10214610" y="363220"/>
            <a:ext cx="1870710" cy="565150"/>
          </a:xfrm>
          <a:prstGeom prst="rect">
            <a:avLst/>
          </a:prstGeom>
          <a:effectLst>
            <a:outerShdw blurRad="50800" dist="12700" dir="2700000" algn="tl" rotWithShape="0">
              <a:prstClr val="black">
                <a:alpha val="40000"/>
              </a:prstClr>
            </a:outerShdw>
          </a:effectLst>
        </p:spPr>
      </p:pic>
      <p:sp>
        <p:nvSpPr>
          <p:cNvPr id="1964732526" name="文本框 18"/>
          <p:cNvSpPr txBox="1"/>
          <p:nvPr/>
        </p:nvSpPr>
        <p:spPr bwMode="auto">
          <a:xfrm>
            <a:off x="1976120" y="3569335"/>
            <a:ext cx="1035050" cy="398780"/>
          </a:xfrm>
          <a:prstGeom prst="rect">
            <a:avLst/>
          </a:prstGeom>
          <a:noFill/>
        </p:spPr>
        <p:txBody>
          <a:bodyPr wrap="square" rtlCol="0">
            <a:spAutoFit/>
          </a:bodyPr>
          <a:p>
            <a:pPr>
              <a:defRPr/>
            </a:pPr>
            <a:r>
              <a:rPr lang="zh-CN" altLang="en-US" sz="2000" b="1">
                <a:solidFill>
                  <a:schemeClr val="bg1"/>
                </a:solidFill>
                <a:latin typeface="微软雅黑" panose="020B0503020204020204" charset="-122"/>
                <a:ea typeface="微软雅黑" panose="020B0503020204020204" charset="-122"/>
                <a:cs typeface="思源黑体 CN Normal"/>
              </a:rPr>
              <a:t>王</a:t>
            </a:r>
            <a:r>
              <a:rPr lang="zh-CN" altLang="en-US" sz="2000" b="1">
                <a:solidFill>
                  <a:schemeClr val="bg1"/>
                </a:solidFill>
                <a:latin typeface="微软雅黑" panose="020B0503020204020204" charset="-122"/>
                <a:ea typeface="微软雅黑" panose="020B0503020204020204" charset="-122"/>
                <a:cs typeface="思源黑体 CN Normal"/>
              </a:rPr>
              <a:t>进</a:t>
            </a:r>
            <a:endParaRPr lang="zh-CN" altLang="en-US" sz="2000" b="1">
              <a:solidFill>
                <a:schemeClr val="bg1"/>
              </a:solidFill>
              <a:latin typeface="微软雅黑" panose="020B0503020204020204" charset="-122"/>
              <a:ea typeface="微软雅黑" panose="020B0503020204020204" charset="-122"/>
              <a:cs typeface="思源黑体 CN Norm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046854754" name="文本框 17"/>
          <p:cNvSpPr txBox="1"/>
          <p:nvPr/>
        </p:nvSpPr>
        <p:spPr bwMode="auto">
          <a:xfrm rot="20700000">
            <a:off x="151765" y="144463"/>
            <a:ext cx="1009650" cy="645159"/>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02</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1665"/>
          </a:xfrm>
          <a:prstGeom prst="rect">
            <a:avLst/>
          </a:prstGeom>
          <a:noFill/>
        </p:spPr>
        <p:txBody>
          <a:bodyPr wrap="square" rtlCol="0">
            <a:spAutoFit/>
          </a:bodyPr>
          <a:lstStyle/>
          <a:p>
            <a:pPr>
              <a:defRPr/>
            </a:pPr>
            <a:r>
              <a:rPr lang="en-US" altLang="zh-CN" sz="2400" b="1" dirty="0">
                <a:solidFill>
                  <a:schemeClr val="bg1"/>
                </a:solidFill>
                <a:latin typeface="微软雅黑" panose="020B0503020204020204" charset="-122"/>
                <a:cs typeface="思源黑体 CN Normal"/>
              </a:rPr>
              <a:t>B</a:t>
            </a:r>
            <a:r>
              <a:rPr lang="zh-CN" altLang="en-US" sz="2400" b="1" dirty="0">
                <a:solidFill>
                  <a:schemeClr val="bg1"/>
                </a:solidFill>
                <a:latin typeface="微软雅黑" panose="020B0503020204020204" charset="-122"/>
                <a:cs typeface="思源黑体 CN Normal"/>
              </a:rPr>
              <a:t>站弹幕数据获取</a:t>
            </a:r>
            <a:endParaRPr lang="zh-CN" altLang="zh-CN" sz="2400" b="1" dirty="0">
              <a:solidFill>
                <a:schemeClr val="bg1"/>
              </a:solidFill>
              <a:latin typeface="微软雅黑" panose="020B0503020204020204" charset="-122"/>
              <a:cs typeface="思源黑体 CN Normal"/>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1567862317" name="矩形 34"/>
          <p:cNvSpPr/>
          <p:nvPr/>
        </p:nvSpPr>
        <p:spPr bwMode="auto">
          <a:xfrm>
            <a:off x="368173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38" name="矩形: 圆角 57"/>
          <p:cNvSpPr/>
          <p:nvPr/>
        </p:nvSpPr>
        <p:spPr bwMode="auto">
          <a:xfrm>
            <a:off x="1160780" y="4082415"/>
            <a:ext cx="937929" cy="2943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1434061910" name="矩形 45"/>
          <p:cNvSpPr/>
          <p:nvPr/>
        </p:nvSpPr>
        <p:spPr bwMode="auto">
          <a:xfrm>
            <a:off x="1028700" y="4570730"/>
            <a:ext cx="2226945" cy="291465"/>
          </a:xfrm>
          <a:prstGeom prst="rect">
            <a:avLst/>
          </a:prstGeom>
        </p:spPr>
        <p:txBody>
          <a:bodyPr wrap="square">
            <a:spAutoFit/>
          </a:bodyPr>
          <a:lstStyle/>
          <a:p>
            <a:pPr algn="just">
              <a:lnSpc>
                <a:spcPct val="130000"/>
              </a:lnSpc>
              <a:defRPr/>
            </a:pPr>
            <a:r>
              <a:rPr lang="zh-CN" sz="1000" spc="100" dirty="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dirty="0">
              <a:solidFill>
                <a:srgbClr val="FFFFFF"/>
              </a:solidFill>
              <a:latin typeface="微软雅黑" panose="020B0503020204020204" charset="-122"/>
              <a:ea typeface="微软雅黑" panose="020B0503020204020204" charset="-122"/>
              <a:cs typeface="黑体" panose="02010609060101010101" charset="-122"/>
            </a:endParaRPr>
          </a:p>
        </p:txBody>
      </p:sp>
      <p:pic>
        <p:nvPicPr>
          <p:cNvPr id="9" name="图片 8"/>
          <p:cNvPicPr>
            <a:picLocks noChangeAspect="1"/>
          </p:cNvPicPr>
          <p:nvPr/>
        </p:nvPicPr>
        <p:blipFill>
          <a:blip r:embed="rId2"/>
          <a:stretch>
            <a:fillRect/>
          </a:stretch>
        </p:blipFill>
        <p:spPr>
          <a:xfrm>
            <a:off x="4795202" y="2129298"/>
            <a:ext cx="7265860" cy="3531452"/>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
        <p:nvSpPr>
          <p:cNvPr id="10" name="文本框 9"/>
          <p:cNvSpPr txBox="1"/>
          <p:nvPr/>
        </p:nvSpPr>
        <p:spPr bwMode="auto">
          <a:xfrm>
            <a:off x="424361" y="2798428"/>
            <a:ext cx="3850096" cy="2862322"/>
          </a:xfrm>
          <a:prstGeom prst="rect">
            <a:avLst/>
          </a:prstGeom>
          <a:noFill/>
        </p:spPr>
        <p:txBody>
          <a:bodyPr wrap="square" rtlCol="0">
            <a:spAutoFit/>
          </a:bodyPr>
          <a:lstStyle/>
          <a:p>
            <a:r>
              <a:rPr lang="zh-CN" altLang="en-US" dirty="0"/>
              <a:t>目标：获取</a:t>
            </a:r>
            <a:r>
              <a:rPr lang="en-US" altLang="zh-CN" dirty="0"/>
              <a:t>B</a:t>
            </a:r>
            <a:r>
              <a:rPr lang="zh-CN" altLang="en-US" dirty="0"/>
              <a:t>站每周必看视频的弹幕</a:t>
            </a:r>
            <a:endParaRPr lang="en-US" altLang="zh-CN" dirty="0"/>
          </a:p>
          <a:p>
            <a:endParaRPr lang="en-US" altLang="zh-CN" dirty="0"/>
          </a:p>
          <a:p>
            <a:r>
              <a:rPr lang="zh-CN" altLang="en-US" dirty="0"/>
              <a:t>选择每周必看的原因：</a:t>
            </a:r>
            <a:endParaRPr lang="en-US" altLang="zh-CN" dirty="0"/>
          </a:p>
          <a:p>
            <a:r>
              <a:rPr lang="zh-CN" altLang="en-US" dirty="0"/>
              <a:t>一方面它有历史数据，每一期对应一周，因此可以映射到时间轴上；</a:t>
            </a:r>
            <a:endParaRPr lang="en-US" altLang="zh-CN" dirty="0"/>
          </a:p>
          <a:p>
            <a:r>
              <a:rPr lang="zh-CN" altLang="en-US" dirty="0"/>
              <a:t>另一方面，每周必看的视频基本都是所在时间段的热门视频（尽管经过一定筛选），具有较好的代表性。</a:t>
            </a:r>
            <a:endParaRPr lang="en-US" altLang="zh-CN" dirty="0"/>
          </a:p>
          <a:p>
            <a:endParaRPr lang="en-US" altLang="zh-CN" dirty="0"/>
          </a:p>
          <a:p>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046854754" name="文本框 17"/>
          <p:cNvSpPr txBox="1"/>
          <p:nvPr/>
        </p:nvSpPr>
        <p:spPr bwMode="auto">
          <a:xfrm rot="20700000">
            <a:off x="151765" y="144463"/>
            <a:ext cx="1009650" cy="645159"/>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02</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1665"/>
          </a:xfrm>
          <a:prstGeom prst="rect">
            <a:avLst/>
          </a:prstGeom>
          <a:noFill/>
        </p:spPr>
        <p:txBody>
          <a:bodyPr wrap="square" rtlCol="0">
            <a:spAutoFit/>
          </a:bodyPr>
          <a:lstStyle/>
          <a:p>
            <a:pPr>
              <a:defRPr/>
            </a:pPr>
            <a:r>
              <a:rPr lang="en-US" altLang="zh-CN" sz="2400" b="1" dirty="0">
                <a:solidFill>
                  <a:schemeClr val="bg1"/>
                </a:solidFill>
                <a:latin typeface="微软雅黑" panose="020B0503020204020204" charset="-122"/>
                <a:cs typeface="思源黑体 CN Normal"/>
              </a:rPr>
              <a:t>B</a:t>
            </a:r>
            <a:r>
              <a:rPr lang="zh-CN" altLang="en-US" sz="2400" b="1" dirty="0">
                <a:solidFill>
                  <a:schemeClr val="bg1"/>
                </a:solidFill>
                <a:latin typeface="微软雅黑" panose="020B0503020204020204" charset="-122"/>
                <a:cs typeface="思源黑体 CN Normal"/>
              </a:rPr>
              <a:t>站弹幕数据获取</a:t>
            </a:r>
            <a:endParaRPr lang="zh-CN" altLang="zh-CN" sz="2400" b="1" dirty="0">
              <a:solidFill>
                <a:schemeClr val="bg1"/>
              </a:solidFill>
              <a:latin typeface="微软雅黑" panose="020B0503020204020204" charset="-122"/>
              <a:cs typeface="思源黑体 CN Normal"/>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1567862317" name="矩形 34"/>
          <p:cNvSpPr/>
          <p:nvPr/>
        </p:nvSpPr>
        <p:spPr bwMode="auto">
          <a:xfrm>
            <a:off x="368173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38" name="矩形: 圆角 57"/>
          <p:cNvSpPr/>
          <p:nvPr/>
        </p:nvSpPr>
        <p:spPr bwMode="auto">
          <a:xfrm>
            <a:off x="1160780" y="4082415"/>
            <a:ext cx="937929" cy="2943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1434061910" name="矩形 45"/>
          <p:cNvSpPr/>
          <p:nvPr/>
        </p:nvSpPr>
        <p:spPr bwMode="auto">
          <a:xfrm>
            <a:off x="102870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5873" y="1748791"/>
            <a:ext cx="8424169" cy="4537914"/>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
        <p:nvSpPr>
          <p:cNvPr id="4" name="矩形 3"/>
          <p:cNvSpPr/>
          <p:nvPr/>
        </p:nvSpPr>
        <p:spPr>
          <a:xfrm>
            <a:off x="6210886" y="2633018"/>
            <a:ext cx="2226945" cy="3193142"/>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9042253" y="2262406"/>
            <a:ext cx="2761435" cy="2308324"/>
          </a:xfrm>
          <a:prstGeom prst="rect">
            <a:avLst/>
          </a:prstGeom>
          <a:noFill/>
        </p:spPr>
        <p:txBody>
          <a:bodyPr wrap="square" rtlCol="0">
            <a:spAutoFit/>
          </a:bodyPr>
          <a:lstStyle/>
          <a:p>
            <a:r>
              <a:rPr lang="zh-CN" altLang="en-US" dirty="0"/>
              <a:t>先看单个视频的弹幕获取：</a:t>
            </a:r>
            <a:endParaRPr lang="en-US" altLang="zh-CN" dirty="0"/>
          </a:p>
          <a:p>
            <a:endParaRPr lang="en-US" altLang="zh-CN" dirty="0"/>
          </a:p>
          <a:p>
            <a:r>
              <a:rPr lang="en-US" altLang="zh-CN" dirty="0"/>
              <a:t>B</a:t>
            </a:r>
            <a:r>
              <a:rPr lang="zh-CN" altLang="en-US" dirty="0"/>
              <a:t>站网页端提供查看视频历史弹幕的功能，为爬取弹幕奠定了基础。</a:t>
            </a:r>
            <a:endParaRPr lang="en-US" altLang="zh-CN" dirty="0"/>
          </a:p>
          <a:p>
            <a:endParaRPr lang="en-US" altLang="zh-CN" dirty="0"/>
          </a:p>
          <a:p>
            <a:r>
              <a:rPr lang="zh-CN" altLang="en-US" dirty="0"/>
              <a:t>只需要找到存放弹幕的位置即可。</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046854754" name="文本框 17"/>
          <p:cNvSpPr txBox="1"/>
          <p:nvPr/>
        </p:nvSpPr>
        <p:spPr bwMode="auto">
          <a:xfrm rot="20700000">
            <a:off x="151765" y="144463"/>
            <a:ext cx="1009650" cy="645159"/>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02</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1665"/>
          </a:xfrm>
          <a:prstGeom prst="rect">
            <a:avLst/>
          </a:prstGeom>
          <a:noFill/>
        </p:spPr>
        <p:txBody>
          <a:bodyPr wrap="square" rtlCol="0">
            <a:spAutoFit/>
          </a:bodyPr>
          <a:lstStyle/>
          <a:p>
            <a:pPr>
              <a:defRPr/>
            </a:pPr>
            <a:r>
              <a:rPr lang="en-US" altLang="zh-CN" sz="2400" b="1" dirty="0">
                <a:solidFill>
                  <a:schemeClr val="bg1"/>
                </a:solidFill>
                <a:latin typeface="微软雅黑" panose="020B0503020204020204" charset="-122"/>
                <a:cs typeface="思源黑体 CN Normal"/>
              </a:rPr>
              <a:t>B</a:t>
            </a:r>
            <a:r>
              <a:rPr lang="zh-CN" altLang="en-US" sz="2400" b="1" dirty="0">
                <a:solidFill>
                  <a:schemeClr val="bg1"/>
                </a:solidFill>
                <a:latin typeface="微软雅黑" panose="020B0503020204020204" charset="-122"/>
                <a:cs typeface="思源黑体 CN Normal"/>
              </a:rPr>
              <a:t>站弹幕数据获取</a:t>
            </a:r>
            <a:endParaRPr lang="zh-CN" altLang="zh-CN" sz="2400" b="1" dirty="0">
              <a:solidFill>
                <a:schemeClr val="bg1"/>
              </a:solidFill>
              <a:latin typeface="微软雅黑" panose="020B0503020204020204" charset="-122"/>
              <a:cs typeface="思源黑体 CN Normal"/>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1567862317" name="矩形 34"/>
          <p:cNvSpPr/>
          <p:nvPr/>
        </p:nvSpPr>
        <p:spPr bwMode="auto">
          <a:xfrm>
            <a:off x="368173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38" name="矩形: 圆角 57"/>
          <p:cNvSpPr/>
          <p:nvPr/>
        </p:nvSpPr>
        <p:spPr bwMode="auto">
          <a:xfrm>
            <a:off x="1160780" y="4082415"/>
            <a:ext cx="937929" cy="2943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1434061910" name="矩形 45"/>
          <p:cNvSpPr/>
          <p:nvPr/>
        </p:nvSpPr>
        <p:spPr bwMode="auto">
          <a:xfrm>
            <a:off x="102870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6" name="文本框 5"/>
          <p:cNvSpPr txBox="1"/>
          <p:nvPr/>
        </p:nvSpPr>
        <p:spPr>
          <a:xfrm>
            <a:off x="9230806" y="1524000"/>
            <a:ext cx="2761435" cy="4247317"/>
          </a:xfrm>
          <a:prstGeom prst="rect">
            <a:avLst/>
          </a:prstGeom>
          <a:noFill/>
        </p:spPr>
        <p:txBody>
          <a:bodyPr wrap="square" rtlCol="0">
            <a:spAutoFit/>
          </a:bodyPr>
          <a:lstStyle/>
          <a:p>
            <a:r>
              <a:rPr lang="en-US" altLang="zh-CN" dirty="0"/>
              <a:t>F12</a:t>
            </a:r>
            <a:r>
              <a:rPr lang="zh-CN" altLang="en-US" dirty="0"/>
              <a:t>开发人员工具可以找到历史弹幕的请求</a:t>
            </a:r>
            <a:r>
              <a:rPr lang="en-US" altLang="zh-CN" dirty="0"/>
              <a:t>URL</a:t>
            </a:r>
            <a:endParaRPr lang="en-US" altLang="zh-CN" dirty="0"/>
          </a:p>
          <a:p>
            <a:endParaRPr lang="en-US" altLang="zh-CN" dirty="0"/>
          </a:p>
          <a:p>
            <a:r>
              <a:rPr lang="zh-CN" altLang="en-US" dirty="0"/>
              <a:t>观察</a:t>
            </a:r>
            <a:r>
              <a:rPr lang="en-US" altLang="zh-CN" dirty="0"/>
              <a:t>URL</a:t>
            </a:r>
            <a:r>
              <a:rPr lang="zh-CN" altLang="en-US" dirty="0"/>
              <a:t>的结构，发现只有两个可变部分，即</a:t>
            </a:r>
            <a:r>
              <a:rPr lang="en-US" altLang="zh-CN" dirty="0"/>
              <a:t>”</a:t>
            </a:r>
            <a:r>
              <a:rPr lang="en-US" altLang="zh-CN" dirty="0" err="1"/>
              <a:t>oid</a:t>
            </a:r>
            <a:r>
              <a:rPr lang="en-US" altLang="zh-CN" dirty="0"/>
              <a:t>=…”</a:t>
            </a:r>
            <a:r>
              <a:rPr lang="zh-CN" altLang="en-US" dirty="0"/>
              <a:t>和“</a:t>
            </a:r>
            <a:r>
              <a:rPr lang="en-US" altLang="zh-CN" dirty="0"/>
              <a:t>date=…”</a:t>
            </a:r>
            <a:r>
              <a:rPr lang="zh-CN" altLang="en-US" dirty="0"/>
              <a:t>。</a:t>
            </a:r>
            <a:endParaRPr lang="en-US" altLang="zh-CN" dirty="0"/>
          </a:p>
          <a:p>
            <a:endParaRPr lang="en-US" altLang="zh-CN" dirty="0"/>
          </a:p>
          <a:p>
            <a:r>
              <a:rPr lang="en-US" altLang="zh-CN" dirty="0" err="1"/>
              <a:t>Oid</a:t>
            </a:r>
            <a:r>
              <a:rPr lang="zh-CN" altLang="en-US" dirty="0"/>
              <a:t>是视频的标识符，对应每一个视频。</a:t>
            </a:r>
            <a:endParaRPr lang="en-US" altLang="zh-CN" dirty="0"/>
          </a:p>
          <a:p>
            <a:endParaRPr lang="en-US" altLang="zh-CN" dirty="0"/>
          </a:p>
          <a:p>
            <a:r>
              <a:rPr lang="en-US" altLang="zh-CN" dirty="0"/>
              <a:t>Date</a:t>
            </a:r>
            <a:r>
              <a:rPr lang="zh-CN" altLang="en-US" dirty="0"/>
              <a:t>即日期。</a:t>
            </a:r>
            <a:endParaRPr lang="en-US" altLang="zh-CN" dirty="0"/>
          </a:p>
          <a:p>
            <a:endParaRPr lang="en-US" altLang="zh-CN" dirty="0"/>
          </a:p>
          <a:p>
            <a:endParaRPr lang="en-US" altLang="zh-CN" dirty="0"/>
          </a:p>
          <a:p>
            <a:r>
              <a:rPr lang="zh-CN" altLang="en-US" dirty="0"/>
              <a:t>只要有上述信息就可以循环爬取弹幕了。</a:t>
            </a:r>
            <a:endParaRPr lang="en-US" altLang="zh-CN" dirty="0"/>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5873" y="1498703"/>
            <a:ext cx="8644104" cy="5062404"/>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
        <p:nvSpPr>
          <p:cNvPr id="4" name="矩形 3"/>
          <p:cNvSpPr/>
          <p:nvPr/>
        </p:nvSpPr>
        <p:spPr>
          <a:xfrm>
            <a:off x="6198542" y="3098799"/>
            <a:ext cx="2761435" cy="399143"/>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3" name="图片 2"/>
          <p:cNvPicPr>
            <a:picLocks noChangeAspect="1"/>
          </p:cNvPicPr>
          <p:nvPr/>
        </p:nvPicPr>
        <p:blipFill>
          <a:blip r:embed="rId1"/>
          <a:srcRect r="25182" b="24156"/>
          <a:stretch>
            <a:fillRect/>
          </a:stretch>
        </p:blipFill>
        <p:spPr>
          <a:xfrm>
            <a:off x="206153" y="1426957"/>
            <a:ext cx="8487866" cy="4493056"/>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046854754" name="文本框 17"/>
          <p:cNvSpPr txBox="1"/>
          <p:nvPr/>
        </p:nvSpPr>
        <p:spPr bwMode="auto">
          <a:xfrm rot="20700000">
            <a:off x="151765" y="144463"/>
            <a:ext cx="1009650" cy="645159"/>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02</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1665"/>
          </a:xfrm>
          <a:prstGeom prst="rect">
            <a:avLst/>
          </a:prstGeom>
          <a:noFill/>
        </p:spPr>
        <p:txBody>
          <a:bodyPr wrap="square" rtlCol="0">
            <a:spAutoFit/>
          </a:bodyPr>
          <a:lstStyle/>
          <a:p>
            <a:pPr>
              <a:defRPr/>
            </a:pPr>
            <a:r>
              <a:rPr lang="en-US" altLang="zh-CN" sz="2400" b="1" dirty="0">
                <a:solidFill>
                  <a:schemeClr val="bg1"/>
                </a:solidFill>
                <a:latin typeface="微软雅黑" panose="020B0503020204020204" charset="-122"/>
                <a:cs typeface="思源黑体 CN Normal"/>
              </a:rPr>
              <a:t>B</a:t>
            </a:r>
            <a:r>
              <a:rPr lang="zh-CN" altLang="en-US" sz="2400" b="1" dirty="0">
                <a:solidFill>
                  <a:schemeClr val="bg1"/>
                </a:solidFill>
                <a:latin typeface="微软雅黑" panose="020B0503020204020204" charset="-122"/>
                <a:cs typeface="思源黑体 CN Normal"/>
              </a:rPr>
              <a:t>站弹幕数据获取</a:t>
            </a:r>
            <a:endParaRPr lang="zh-CN" altLang="zh-CN" sz="2400" b="1" dirty="0">
              <a:solidFill>
                <a:schemeClr val="bg1"/>
              </a:solidFill>
              <a:latin typeface="微软雅黑" panose="020B0503020204020204" charset="-122"/>
              <a:cs typeface="思源黑体 CN Normal"/>
            </a:endParaRPr>
          </a:p>
        </p:txBody>
      </p:sp>
      <p:pic>
        <p:nvPicPr>
          <p:cNvPr id="566409936" name="图片 1" descr="建筑-10"/>
          <p:cNvPicPr>
            <a:picLocks noChangeAspect="1"/>
          </p:cNvPicPr>
          <p:nvPr/>
        </p:nvPicPr>
        <p:blipFill rotWithShape="1">
          <a:blip r:embed="rId2">
            <a:alphaModFix amt="60000"/>
          </a:blip>
          <a:stretch>
            <a:fillRect/>
          </a:stretch>
        </p:blipFill>
        <p:spPr bwMode="auto">
          <a:xfrm>
            <a:off x="10191750" y="182880"/>
            <a:ext cx="2113280" cy="815340"/>
          </a:xfrm>
          <a:prstGeom prst="rect">
            <a:avLst/>
          </a:prstGeom>
        </p:spPr>
      </p:pic>
      <p:sp>
        <p:nvSpPr>
          <p:cNvPr id="1567862317" name="矩形 34"/>
          <p:cNvSpPr/>
          <p:nvPr/>
        </p:nvSpPr>
        <p:spPr bwMode="auto">
          <a:xfrm>
            <a:off x="368173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38" name="矩形: 圆角 57"/>
          <p:cNvSpPr/>
          <p:nvPr/>
        </p:nvSpPr>
        <p:spPr bwMode="auto">
          <a:xfrm>
            <a:off x="1160780" y="4082415"/>
            <a:ext cx="937929" cy="2943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1434061910" name="矩形 45"/>
          <p:cNvSpPr/>
          <p:nvPr/>
        </p:nvSpPr>
        <p:spPr bwMode="auto">
          <a:xfrm>
            <a:off x="102870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6" name="文本框 5"/>
          <p:cNvSpPr txBox="1"/>
          <p:nvPr/>
        </p:nvSpPr>
        <p:spPr>
          <a:xfrm>
            <a:off x="9138296" y="2130103"/>
            <a:ext cx="2847551" cy="3693319"/>
          </a:xfrm>
          <a:prstGeom prst="rect">
            <a:avLst/>
          </a:prstGeom>
          <a:noFill/>
        </p:spPr>
        <p:txBody>
          <a:bodyPr wrap="square" rtlCol="0">
            <a:spAutoFit/>
          </a:bodyPr>
          <a:lstStyle/>
          <a:p>
            <a:r>
              <a:rPr lang="en-US" altLang="zh-CN" dirty="0"/>
              <a:t>F12</a:t>
            </a:r>
            <a:r>
              <a:rPr lang="zh-CN" altLang="en-US" dirty="0"/>
              <a:t>开发人员工具可以找到每周必看视频信息的请求</a:t>
            </a:r>
            <a:r>
              <a:rPr lang="en-US" altLang="zh-CN" dirty="0"/>
              <a:t>URL</a:t>
            </a:r>
            <a:endParaRPr lang="en-US" altLang="zh-CN" dirty="0"/>
          </a:p>
          <a:p>
            <a:endParaRPr lang="en-US" altLang="zh-CN" dirty="0"/>
          </a:p>
          <a:p>
            <a:r>
              <a:rPr lang="zh-CN" altLang="en-US" dirty="0"/>
              <a:t>其中</a:t>
            </a:r>
            <a:r>
              <a:rPr lang="en-US" altLang="zh-CN" dirty="0" err="1"/>
              <a:t>cid</a:t>
            </a:r>
            <a:r>
              <a:rPr lang="zh-CN" altLang="en-US" dirty="0"/>
              <a:t>即为历史弹幕</a:t>
            </a:r>
            <a:r>
              <a:rPr lang="en-US" altLang="zh-CN" dirty="0"/>
              <a:t>URL</a:t>
            </a:r>
            <a:r>
              <a:rPr lang="zh-CN" altLang="en-US" dirty="0"/>
              <a:t>的</a:t>
            </a:r>
            <a:r>
              <a:rPr lang="en-US" altLang="zh-CN" dirty="0" err="1"/>
              <a:t>oid</a:t>
            </a:r>
            <a:endParaRPr lang="en-US" altLang="zh-CN" dirty="0"/>
          </a:p>
          <a:p>
            <a:endParaRPr lang="en-US" altLang="zh-CN" dirty="0"/>
          </a:p>
          <a:p>
            <a:r>
              <a:rPr lang="en-US" altLang="zh-CN" dirty="0"/>
              <a:t>Json</a:t>
            </a:r>
            <a:r>
              <a:rPr lang="zh-CN" altLang="en-US" dirty="0"/>
              <a:t>格式，可直接使用索引获取</a:t>
            </a:r>
            <a:r>
              <a:rPr lang="en-US" altLang="zh-CN" dirty="0" err="1"/>
              <a:t>cid</a:t>
            </a:r>
            <a:endParaRPr lang="en-US" altLang="zh-CN" dirty="0"/>
          </a:p>
          <a:p>
            <a:endParaRPr lang="en-US" altLang="zh-CN" dirty="0"/>
          </a:p>
          <a:p>
            <a:endParaRPr lang="en-US" altLang="zh-CN" dirty="0"/>
          </a:p>
          <a:p>
            <a:endParaRPr lang="en-US" altLang="zh-CN" dirty="0"/>
          </a:p>
          <a:p>
            <a:endParaRPr lang="en-US" altLang="zh-CN" dirty="0"/>
          </a:p>
        </p:txBody>
      </p:sp>
      <p:pic>
        <p:nvPicPr>
          <p:cNvPr id="2" name="图片 1"/>
          <p:cNvPicPr>
            <a:picLocks noChangeAspect="1"/>
          </p:cNvPicPr>
          <p:nvPr/>
        </p:nvPicPr>
        <p:blipFill>
          <a:blip r:embed="rId3"/>
          <a:srcRect t="3319" r="54959" b="1945"/>
          <a:stretch>
            <a:fillRect/>
          </a:stretch>
        </p:blipFill>
        <p:spPr bwMode="auto">
          <a:xfrm>
            <a:off x="371525" y="3976763"/>
            <a:ext cx="2507879" cy="2563737"/>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pic>
        <p:nvPicPr>
          <p:cNvPr id="10" name="图片 9"/>
          <p:cNvPicPr>
            <a:picLocks noChangeAspect="1"/>
          </p:cNvPicPr>
          <p:nvPr/>
        </p:nvPicPr>
        <p:blipFill>
          <a:blip r:embed="rId4"/>
          <a:stretch>
            <a:fillRect/>
          </a:stretch>
        </p:blipFill>
        <p:spPr>
          <a:xfrm>
            <a:off x="3553222" y="4376762"/>
            <a:ext cx="4870502" cy="2036755"/>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cxnSp>
        <p:nvCxnSpPr>
          <p:cNvPr id="12" name="直接连接符 11"/>
          <p:cNvCxnSpPr/>
          <p:nvPr/>
        </p:nvCxnSpPr>
        <p:spPr>
          <a:xfrm>
            <a:off x="2978010" y="3120573"/>
            <a:ext cx="885371"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046854754" name="文本框 17"/>
          <p:cNvSpPr txBox="1"/>
          <p:nvPr/>
        </p:nvSpPr>
        <p:spPr bwMode="auto">
          <a:xfrm rot="20700000">
            <a:off x="151765" y="144463"/>
            <a:ext cx="1009650" cy="645159"/>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02</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1665"/>
          </a:xfrm>
          <a:prstGeom prst="rect">
            <a:avLst/>
          </a:prstGeom>
          <a:noFill/>
        </p:spPr>
        <p:txBody>
          <a:bodyPr wrap="square" rtlCol="0">
            <a:spAutoFit/>
          </a:bodyPr>
          <a:lstStyle/>
          <a:p>
            <a:pPr>
              <a:defRPr/>
            </a:pPr>
            <a:r>
              <a:rPr lang="en-US" altLang="zh-CN" sz="2400" b="1" dirty="0">
                <a:solidFill>
                  <a:schemeClr val="bg1"/>
                </a:solidFill>
                <a:latin typeface="微软雅黑" panose="020B0503020204020204" charset="-122"/>
                <a:cs typeface="思源黑体 CN Normal"/>
              </a:rPr>
              <a:t>B</a:t>
            </a:r>
            <a:r>
              <a:rPr lang="zh-CN" altLang="en-US" sz="2400" b="1" dirty="0">
                <a:solidFill>
                  <a:schemeClr val="bg1"/>
                </a:solidFill>
                <a:latin typeface="微软雅黑" panose="020B0503020204020204" charset="-122"/>
                <a:cs typeface="思源黑体 CN Normal"/>
              </a:rPr>
              <a:t>站弹幕数据获取</a:t>
            </a:r>
            <a:endParaRPr lang="zh-CN" altLang="zh-CN" sz="2400" b="1" dirty="0">
              <a:solidFill>
                <a:schemeClr val="bg1"/>
              </a:solidFill>
              <a:latin typeface="微软雅黑" panose="020B0503020204020204" charset="-122"/>
              <a:cs typeface="思源黑体 CN Normal"/>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1567862317" name="矩形 34"/>
          <p:cNvSpPr/>
          <p:nvPr/>
        </p:nvSpPr>
        <p:spPr bwMode="auto">
          <a:xfrm>
            <a:off x="368173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38" name="矩形: 圆角 57"/>
          <p:cNvSpPr/>
          <p:nvPr/>
        </p:nvSpPr>
        <p:spPr bwMode="auto">
          <a:xfrm>
            <a:off x="1160780" y="4082415"/>
            <a:ext cx="937929" cy="2943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1434061910" name="矩形 45"/>
          <p:cNvSpPr/>
          <p:nvPr/>
        </p:nvSpPr>
        <p:spPr bwMode="auto">
          <a:xfrm>
            <a:off x="102870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pic>
        <p:nvPicPr>
          <p:cNvPr id="4" name="图片 3"/>
          <p:cNvPicPr>
            <a:picLocks noChangeAspect="1"/>
          </p:cNvPicPr>
          <p:nvPr/>
        </p:nvPicPr>
        <p:blipFill>
          <a:blip r:embed="rId2"/>
          <a:srcRect r="61225"/>
          <a:stretch>
            <a:fillRect/>
          </a:stretch>
        </p:blipFill>
        <p:spPr>
          <a:xfrm>
            <a:off x="251784" y="1565910"/>
            <a:ext cx="3995561" cy="4365940"/>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图片 8"/>
          <p:cNvPicPr>
            <a:picLocks noChangeAspect="1"/>
          </p:cNvPicPr>
          <p:nvPr/>
        </p:nvPicPr>
        <p:blipFill>
          <a:blip r:embed="rId3"/>
          <a:srcRect r="35917" b="41698"/>
          <a:stretch>
            <a:fillRect/>
          </a:stretch>
        </p:blipFill>
        <p:spPr>
          <a:xfrm>
            <a:off x="4460388" y="1638481"/>
            <a:ext cx="6788002" cy="2619829"/>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文本框 10"/>
          <p:cNvSpPr txBox="1"/>
          <p:nvPr/>
        </p:nvSpPr>
        <p:spPr bwMode="auto">
          <a:xfrm>
            <a:off x="4460388" y="4570730"/>
            <a:ext cx="7731612" cy="2585323"/>
          </a:xfrm>
          <a:prstGeom prst="rect">
            <a:avLst/>
          </a:prstGeom>
          <a:noFill/>
        </p:spPr>
        <p:txBody>
          <a:bodyPr wrap="square" rtlCol="0">
            <a:spAutoFit/>
          </a:bodyPr>
          <a:lstStyle/>
          <a:p>
            <a:r>
              <a:rPr lang="zh-CN" altLang="en-US" dirty="0"/>
              <a:t>先定义爬取单期视频信息（主要是</a:t>
            </a:r>
            <a:r>
              <a:rPr lang="en-US" altLang="zh-CN" dirty="0" err="1"/>
              <a:t>cid</a:t>
            </a:r>
            <a:r>
              <a:rPr lang="zh-CN" altLang="en-US" dirty="0"/>
              <a:t>）的函数；</a:t>
            </a:r>
            <a:endParaRPr lang="en-US" altLang="zh-CN" dirty="0"/>
          </a:p>
          <a:p>
            <a:r>
              <a:rPr lang="zh-CN" altLang="en-US" dirty="0"/>
              <a:t>使用</a:t>
            </a:r>
            <a:r>
              <a:rPr lang="en-US" altLang="zh-CN" dirty="0" err="1"/>
              <a:t>request.Request</a:t>
            </a:r>
            <a:r>
              <a:rPr lang="zh-CN" altLang="en-US" dirty="0"/>
              <a:t>方法发起网络请求，主要参数是</a:t>
            </a:r>
            <a:r>
              <a:rPr lang="en-US" altLang="zh-CN" dirty="0" err="1"/>
              <a:t>url</a:t>
            </a:r>
            <a:r>
              <a:rPr lang="zh-CN" altLang="en-US" dirty="0"/>
              <a:t>和</a:t>
            </a:r>
            <a:r>
              <a:rPr lang="en-US" altLang="zh-CN" dirty="0"/>
              <a:t>headers;</a:t>
            </a:r>
            <a:endParaRPr lang="en-US" altLang="zh-CN" dirty="0"/>
          </a:p>
          <a:p>
            <a:r>
              <a:rPr lang="en-US" altLang="zh-CN" dirty="0"/>
              <a:t>Headers</a:t>
            </a:r>
            <a:r>
              <a:rPr lang="zh-CN" altLang="en-US" dirty="0"/>
              <a:t>主要包含</a:t>
            </a:r>
            <a:r>
              <a:rPr lang="en-US" altLang="zh-CN" dirty="0"/>
              <a:t>’user-agent’</a:t>
            </a:r>
            <a:r>
              <a:rPr lang="zh-CN" altLang="en-US" dirty="0"/>
              <a:t>和</a:t>
            </a:r>
            <a:r>
              <a:rPr lang="en-US" altLang="zh-CN" dirty="0"/>
              <a:t>’cookie’</a:t>
            </a:r>
            <a:r>
              <a:rPr lang="zh-CN" altLang="en-US" dirty="0"/>
              <a:t>，以伪装成真实用户访问，均可在开发人员工具中获取。</a:t>
            </a:r>
            <a:endParaRPr lang="en-US" altLang="zh-CN" dirty="0"/>
          </a:p>
          <a:p>
            <a:r>
              <a:rPr lang="zh-CN" altLang="en-US" dirty="0"/>
              <a:t>设置随机间隔，避免过度查询。</a:t>
            </a:r>
            <a:endParaRPr lang="en-US" altLang="zh-CN" dirty="0"/>
          </a:p>
          <a:p>
            <a:endParaRPr lang="en-US" altLang="zh-CN" dirty="0"/>
          </a:p>
          <a:p>
            <a:r>
              <a:rPr lang="zh-CN" altLang="en-US" dirty="0"/>
              <a:t>再根据</a:t>
            </a:r>
            <a:r>
              <a:rPr lang="en-US" altLang="zh-CN" dirty="0" err="1"/>
              <a:t>url</a:t>
            </a:r>
            <a:r>
              <a:rPr lang="zh-CN" altLang="en-US" dirty="0"/>
              <a:t>的结构，循环爬取每周必看每期视频的信息，并保存本地，以避免多次爬取。</a:t>
            </a:r>
            <a:endParaRPr lang="en-US" altLang="zh-CN" dirty="0"/>
          </a:p>
          <a:p>
            <a:endParaRPr lang="en-US" altLang="zh-C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046854754" name="文本框 17"/>
          <p:cNvSpPr txBox="1"/>
          <p:nvPr/>
        </p:nvSpPr>
        <p:spPr bwMode="auto">
          <a:xfrm rot="20700000">
            <a:off x="151765" y="144463"/>
            <a:ext cx="1009650" cy="645159"/>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02</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1665"/>
          </a:xfrm>
          <a:prstGeom prst="rect">
            <a:avLst/>
          </a:prstGeom>
          <a:noFill/>
        </p:spPr>
        <p:txBody>
          <a:bodyPr wrap="square" rtlCol="0">
            <a:spAutoFit/>
          </a:bodyPr>
          <a:lstStyle/>
          <a:p>
            <a:pPr>
              <a:defRPr/>
            </a:pPr>
            <a:r>
              <a:rPr lang="en-US" altLang="zh-CN" sz="2400" b="1" dirty="0">
                <a:solidFill>
                  <a:schemeClr val="bg1"/>
                </a:solidFill>
                <a:latin typeface="微软雅黑" panose="020B0503020204020204" charset="-122"/>
                <a:cs typeface="思源黑体 CN Normal"/>
              </a:rPr>
              <a:t>B</a:t>
            </a:r>
            <a:r>
              <a:rPr lang="zh-CN" altLang="en-US" sz="2400" b="1" dirty="0">
                <a:solidFill>
                  <a:schemeClr val="bg1"/>
                </a:solidFill>
                <a:latin typeface="微软雅黑" panose="020B0503020204020204" charset="-122"/>
                <a:cs typeface="思源黑体 CN Normal"/>
              </a:rPr>
              <a:t>站弹幕数据获取</a:t>
            </a:r>
            <a:endParaRPr lang="zh-CN" altLang="zh-CN" sz="2400" b="1" dirty="0">
              <a:solidFill>
                <a:schemeClr val="bg1"/>
              </a:solidFill>
              <a:latin typeface="微软雅黑" panose="020B0503020204020204" charset="-122"/>
              <a:cs typeface="思源黑体 CN Normal"/>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1567862317" name="矩形 34"/>
          <p:cNvSpPr/>
          <p:nvPr/>
        </p:nvSpPr>
        <p:spPr bwMode="auto">
          <a:xfrm>
            <a:off x="368173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38" name="矩形: 圆角 57"/>
          <p:cNvSpPr/>
          <p:nvPr/>
        </p:nvSpPr>
        <p:spPr bwMode="auto">
          <a:xfrm>
            <a:off x="1160780" y="4082415"/>
            <a:ext cx="937929" cy="2943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1434061910" name="矩形 45"/>
          <p:cNvSpPr/>
          <p:nvPr/>
        </p:nvSpPr>
        <p:spPr bwMode="auto">
          <a:xfrm>
            <a:off x="102870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11" name="文本框 10"/>
          <p:cNvSpPr txBox="1"/>
          <p:nvPr/>
        </p:nvSpPr>
        <p:spPr bwMode="auto">
          <a:xfrm>
            <a:off x="802640" y="1585167"/>
            <a:ext cx="4564743" cy="369332"/>
          </a:xfrm>
          <a:prstGeom prst="rect">
            <a:avLst/>
          </a:prstGeom>
          <a:noFill/>
        </p:spPr>
        <p:txBody>
          <a:bodyPr wrap="square" rtlCol="0">
            <a:spAutoFit/>
          </a:bodyPr>
          <a:lstStyle/>
          <a:p>
            <a:r>
              <a:rPr lang="zh-CN" altLang="en-US" dirty="0"/>
              <a:t>每周必看视频信息结果展示</a:t>
            </a:r>
            <a:endParaRPr lang="en-US" altLang="zh-CN" dirty="0"/>
          </a:p>
        </p:txBody>
      </p:sp>
      <p:pic>
        <p:nvPicPr>
          <p:cNvPr id="2" name="图片 1"/>
          <p:cNvPicPr>
            <a:picLocks noChangeAspect="1"/>
          </p:cNvPicPr>
          <p:nvPr/>
        </p:nvPicPr>
        <p:blipFill>
          <a:blip r:embed="rId2"/>
          <a:srcRect l="-102" t="613" r="46166" b="-613"/>
          <a:stretch>
            <a:fillRect/>
          </a:stretch>
        </p:blipFill>
        <p:spPr>
          <a:xfrm>
            <a:off x="525417" y="2243927"/>
            <a:ext cx="5045889" cy="3898052"/>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图片 5"/>
          <p:cNvPicPr>
            <a:picLocks noChangeAspect="1"/>
          </p:cNvPicPr>
          <p:nvPr/>
        </p:nvPicPr>
        <p:blipFill>
          <a:blip r:embed="rId3"/>
          <a:stretch>
            <a:fillRect/>
          </a:stretch>
        </p:blipFill>
        <p:spPr bwMode="auto">
          <a:xfrm>
            <a:off x="6687072" y="2043430"/>
            <a:ext cx="4828743" cy="1875627"/>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文本框 9"/>
          <p:cNvSpPr txBox="1"/>
          <p:nvPr/>
        </p:nvSpPr>
        <p:spPr bwMode="auto">
          <a:xfrm>
            <a:off x="6819071" y="4573722"/>
            <a:ext cx="4564743" cy="923330"/>
          </a:xfrm>
          <a:prstGeom prst="rect">
            <a:avLst/>
          </a:prstGeom>
          <a:noFill/>
        </p:spPr>
        <p:txBody>
          <a:bodyPr wrap="square" rtlCol="0">
            <a:spAutoFit/>
          </a:bodyPr>
          <a:lstStyle/>
          <a:p>
            <a:r>
              <a:rPr lang="zh-CN" altLang="en-US" dirty="0"/>
              <a:t>接着，根据上述信息爬取视频弹幕。</a:t>
            </a:r>
            <a:endParaRPr lang="en-US" altLang="zh-CN" dirty="0"/>
          </a:p>
          <a:p>
            <a:r>
              <a:rPr lang="zh-CN" altLang="en-US" dirty="0"/>
              <a:t>首先定义爬取单个视频单日弹幕的函数，再循环处理。</a:t>
            </a:r>
            <a:endParaRPr lang="en-US" altLang="zh-C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046854754" name="文本框 17"/>
          <p:cNvSpPr txBox="1"/>
          <p:nvPr/>
        </p:nvSpPr>
        <p:spPr bwMode="auto">
          <a:xfrm rot="20700000">
            <a:off x="151765" y="144463"/>
            <a:ext cx="1009650" cy="645159"/>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02</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1665"/>
          </a:xfrm>
          <a:prstGeom prst="rect">
            <a:avLst/>
          </a:prstGeom>
          <a:noFill/>
        </p:spPr>
        <p:txBody>
          <a:bodyPr wrap="square" rtlCol="0">
            <a:spAutoFit/>
          </a:bodyPr>
          <a:lstStyle/>
          <a:p>
            <a:pPr>
              <a:defRPr/>
            </a:pPr>
            <a:r>
              <a:rPr lang="en-US" altLang="zh-CN" sz="2400" b="1" dirty="0">
                <a:solidFill>
                  <a:schemeClr val="bg1"/>
                </a:solidFill>
                <a:latin typeface="微软雅黑" panose="020B0503020204020204" charset="-122"/>
                <a:cs typeface="思源黑体 CN Normal"/>
              </a:rPr>
              <a:t>B</a:t>
            </a:r>
            <a:r>
              <a:rPr lang="zh-CN" altLang="en-US" sz="2400" b="1" dirty="0">
                <a:solidFill>
                  <a:schemeClr val="bg1"/>
                </a:solidFill>
                <a:latin typeface="微软雅黑" panose="020B0503020204020204" charset="-122"/>
                <a:cs typeface="思源黑体 CN Normal"/>
              </a:rPr>
              <a:t>站弹幕数据获取</a:t>
            </a:r>
            <a:endParaRPr lang="zh-CN" altLang="zh-CN" sz="2400" b="1" dirty="0">
              <a:solidFill>
                <a:schemeClr val="bg1"/>
              </a:solidFill>
              <a:latin typeface="微软雅黑" panose="020B0503020204020204" charset="-122"/>
              <a:cs typeface="思源黑体 CN Normal"/>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1567862317" name="矩形 34"/>
          <p:cNvSpPr/>
          <p:nvPr/>
        </p:nvSpPr>
        <p:spPr bwMode="auto">
          <a:xfrm>
            <a:off x="368173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38" name="矩形: 圆角 57"/>
          <p:cNvSpPr/>
          <p:nvPr/>
        </p:nvSpPr>
        <p:spPr bwMode="auto">
          <a:xfrm>
            <a:off x="1160780" y="4082415"/>
            <a:ext cx="937929" cy="2943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1434061910" name="矩形 45"/>
          <p:cNvSpPr/>
          <p:nvPr/>
        </p:nvSpPr>
        <p:spPr bwMode="auto">
          <a:xfrm>
            <a:off x="102870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11" name="文本框 10"/>
          <p:cNvSpPr txBox="1"/>
          <p:nvPr/>
        </p:nvSpPr>
        <p:spPr bwMode="auto">
          <a:xfrm>
            <a:off x="6746030" y="1796942"/>
            <a:ext cx="5090389" cy="3693319"/>
          </a:xfrm>
          <a:prstGeom prst="rect">
            <a:avLst/>
          </a:prstGeom>
          <a:noFill/>
        </p:spPr>
        <p:txBody>
          <a:bodyPr wrap="square" rtlCol="0">
            <a:spAutoFit/>
          </a:bodyPr>
          <a:lstStyle/>
          <a:p>
            <a:r>
              <a:rPr lang="zh-CN" altLang="en-US" dirty="0"/>
              <a:t>对期数和每期视频的</a:t>
            </a:r>
            <a:r>
              <a:rPr lang="en-US" altLang="zh-CN" dirty="0" err="1"/>
              <a:t>oid</a:t>
            </a:r>
            <a:r>
              <a:rPr lang="zh-CN" altLang="en-US" dirty="0"/>
              <a:t>循环爬取弹幕。</a:t>
            </a:r>
            <a:endParaRPr lang="en-US" altLang="zh-CN" dirty="0"/>
          </a:p>
          <a:p>
            <a:endParaRPr lang="en-US" altLang="zh-CN" dirty="0"/>
          </a:p>
          <a:p>
            <a:r>
              <a:rPr lang="zh-CN" altLang="en-US" dirty="0"/>
              <a:t>日期选取每周必看期数对应周的倒数第二天开始。</a:t>
            </a:r>
            <a:endParaRPr lang="en-US" altLang="zh-CN" dirty="0"/>
          </a:p>
          <a:p>
            <a:endParaRPr lang="en-US" altLang="zh-CN" dirty="0"/>
          </a:p>
          <a:p>
            <a:r>
              <a:rPr lang="zh-CN" altLang="en-US" dirty="0"/>
              <a:t>但是，</a:t>
            </a:r>
            <a:r>
              <a:rPr lang="en-US" altLang="zh-CN" dirty="0"/>
              <a:t>B</a:t>
            </a:r>
            <a:r>
              <a:rPr lang="zh-CN" altLang="en-US" dirty="0"/>
              <a:t>站历史弹幕的数据最早只保存到</a:t>
            </a:r>
            <a:r>
              <a:rPr lang="en-US" altLang="zh-CN" dirty="0"/>
              <a:t>2021</a:t>
            </a:r>
            <a:r>
              <a:rPr lang="zh-CN" altLang="en-US" dirty="0"/>
              <a:t>年</a:t>
            </a:r>
            <a:r>
              <a:rPr lang="en-US" altLang="zh-CN" dirty="0"/>
              <a:t>7</a:t>
            </a:r>
            <a:r>
              <a:rPr lang="zh-CN" altLang="en-US" dirty="0"/>
              <a:t>月</a:t>
            </a:r>
            <a:r>
              <a:rPr lang="en-US" altLang="zh-CN" dirty="0"/>
              <a:t>7</a:t>
            </a:r>
            <a:r>
              <a:rPr lang="zh-CN" altLang="en-US" dirty="0"/>
              <a:t>日，在这之前的视频（对应</a:t>
            </a:r>
            <a:r>
              <a:rPr lang="en-US" altLang="zh-CN" dirty="0"/>
              <a:t>120</a:t>
            </a:r>
            <a:r>
              <a:rPr lang="zh-CN" altLang="en-US" dirty="0"/>
              <a:t>期）只能从这一天开始爬取。</a:t>
            </a:r>
            <a:endParaRPr lang="en-US" altLang="zh-CN" dirty="0"/>
          </a:p>
          <a:p>
            <a:endParaRPr lang="en-US" altLang="zh-CN" dirty="0"/>
          </a:p>
          <a:p>
            <a:r>
              <a:rPr lang="zh-CN" altLang="en-US" dirty="0"/>
              <a:t>设定循环限制：每个视频弹幕超过</a:t>
            </a:r>
            <a:r>
              <a:rPr lang="en-US" altLang="zh-CN" dirty="0"/>
              <a:t>1000</a:t>
            </a:r>
            <a:r>
              <a:rPr lang="zh-CN" altLang="en-US" dirty="0"/>
              <a:t>条或者循环达到</a:t>
            </a:r>
            <a:r>
              <a:rPr lang="en-US" altLang="zh-CN" dirty="0"/>
              <a:t>100</a:t>
            </a:r>
            <a:r>
              <a:rPr lang="zh-CN" altLang="en-US" dirty="0"/>
              <a:t>天。</a:t>
            </a:r>
            <a:endParaRPr lang="en-US" altLang="zh-CN" dirty="0"/>
          </a:p>
          <a:p>
            <a:endParaRPr lang="en-US" altLang="zh-CN" dirty="0"/>
          </a:p>
          <a:p>
            <a:r>
              <a:rPr lang="zh-CN" altLang="en-US" dirty="0"/>
              <a:t>爬取到的弹幕按照每期保存为</a:t>
            </a:r>
            <a:r>
              <a:rPr lang="en-US" altLang="zh-CN" dirty="0"/>
              <a:t>txt</a:t>
            </a:r>
            <a:r>
              <a:rPr lang="zh-CN" altLang="en-US" dirty="0"/>
              <a:t>文档，保存在同一文件夹内。</a:t>
            </a:r>
            <a:endParaRPr lang="en-US" altLang="zh-CN" dirty="0"/>
          </a:p>
        </p:txBody>
      </p:sp>
      <p:pic>
        <p:nvPicPr>
          <p:cNvPr id="6" name="图片 5"/>
          <p:cNvPicPr>
            <a:picLocks noChangeAspect="1"/>
          </p:cNvPicPr>
          <p:nvPr/>
        </p:nvPicPr>
        <p:blipFill>
          <a:blip r:embed="rId2"/>
          <a:stretch>
            <a:fillRect/>
          </a:stretch>
        </p:blipFill>
        <p:spPr>
          <a:xfrm>
            <a:off x="355581" y="1524000"/>
            <a:ext cx="5800127" cy="5210554"/>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046854754" name="文本框 17"/>
          <p:cNvSpPr txBox="1"/>
          <p:nvPr/>
        </p:nvSpPr>
        <p:spPr bwMode="auto">
          <a:xfrm rot="20700000">
            <a:off x="151765" y="144463"/>
            <a:ext cx="1009650" cy="645159"/>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02</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1665"/>
          </a:xfrm>
          <a:prstGeom prst="rect">
            <a:avLst/>
          </a:prstGeom>
          <a:noFill/>
        </p:spPr>
        <p:txBody>
          <a:bodyPr wrap="square" rtlCol="0">
            <a:spAutoFit/>
          </a:bodyPr>
          <a:lstStyle/>
          <a:p>
            <a:pPr>
              <a:defRPr/>
            </a:pPr>
            <a:r>
              <a:rPr lang="en-US" altLang="zh-CN" sz="2400" b="1" dirty="0">
                <a:solidFill>
                  <a:schemeClr val="bg1"/>
                </a:solidFill>
                <a:latin typeface="微软雅黑" panose="020B0503020204020204" charset="-122"/>
                <a:cs typeface="思源黑体 CN Normal"/>
              </a:rPr>
              <a:t>B</a:t>
            </a:r>
            <a:r>
              <a:rPr lang="zh-CN" altLang="en-US" sz="2400" b="1" dirty="0">
                <a:solidFill>
                  <a:schemeClr val="bg1"/>
                </a:solidFill>
                <a:latin typeface="微软雅黑" panose="020B0503020204020204" charset="-122"/>
                <a:cs typeface="思源黑体 CN Normal"/>
              </a:rPr>
              <a:t>站弹幕数据获取</a:t>
            </a:r>
            <a:endParaRPr lang="zh-CN" altLang="zh-CN" sz="2400" b="1" dirty="0">
              <a:solidFill>
                <a:schemeClr val="bg1"/>
              </a:solidFill>
              <a:latin typeface="微软雅黑" panose="020B0503020204020204" charset="-122"/>
              <a:cs typeface="思源黑体 CN Normal"/>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1567862317" name="矩形 34"/>
          <p:cNvSpPr/>
          <p:nvPr/>
        </p:nvSpPr>
        <p:spPr bwMode="auto">
          <a:xfrm>
            <a:off x="368173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sp>
        <p:nvSpPr>
          <p:cNvPr id="38" name="矩形: 圆角 57"/>
          <p:cNvSpPr/>
          <p:nvPr/>
        </p:nvSpPr>
        <p:spPr bwMode="auto">
          <a:xfrm>
            <a:off x="1160780" y="4082415"/>
            <a:ext cx="937929" cy="2943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1434061910" name="矩形 45"/>
          <p:cNvSpPr/>
          <p:nvPr/>
        </p:nvSpPr>
        <p:spPr bwMode="auto">
          <a:xfrm>
            <a:off x="1028700" y="4570730"/>
            <a:ext cx="2226945" cy="291465"/>
          </a:xfrm>
          <a:prstGeom prst="rect">
            <a:avLst/>
          </a:prstGeom>
        </p:spPr>
        <p:txBody>
          <a:bodyPr wrap="square">
            <a:spAutoFit/>
          </a:bodyPr>
          <a:lstStyle/>
          <a:p>
            <a:pPr algn="just">
              <a:lnSpc>
                <a:spcPct val="130000"/>
              </a:lnSpc>
              <a:defRPr/>
            </a:pPr>
            <a:r>
              <a:rPr lang="zh-CN" sz="1000" spc="100">
                <a:solidFill>
                  <a:srgbClr val="FFFFFF"/>
                </a:solidFill>
                <a:latin typeface="微软雅黑" panose="020B0503020204020204" charset="-122"/>
                <a:ea typeface="微软雅黑" panose="020B0503020204020204" charset="-122"/>
                <a:cs typeface="黑体" panose="02010609060101010101" charset="-122"/>
              </a:rPr>
              <a:t>单击此处输入正文文字</a:t>
            </a:r>
            <a:endParaRPr lang="zh-CN" sz="1000" spc="100">
              <a:solidFill>
                <a:srgbClr val="FFFFFF"/>
              </a:solidFill>
              <a:latin typeface="微软雅黑" panose="020B0503020204020204" charset="-122"/>
              <a:ea typeface="微软雅黑" panose="020B0503020204020204" charset="-122"/>
              <a:cs typeface="黑体" panose="02010609060101010101" charset="-122"/>
            </a:endParaRPr>
          </a:p>
        </p:txBody>
      </p:sp>
      <p:pic>
        <p:nvPicPr>
          <p:cNvPr id="10" name="图片 9"/>
          <p:cNvPicPr>
            <a:picLocks noChangeAspect="1"/>
          </p:cNvPicPr>
          <p:nvPr/>
        </p:nvPicPr>
        <p:blipFill>
          <a:blip r:embed="rId2"/>
          <a:stretch>
            <a:fillRect/>
          </a:stretch>
        </p:blipFill>
        <p:spPr>
          <a:xfrm>
            <a:off x="3255645" y="1693817"/>
            <a:ext cx="5715573" cy="477719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1934408889" name="图片 1" descr="工作动态"/>
          <p:cNvPicPr>
            <a:picLocks noChangeAspect="1"/>
          </p:cNvPicPr>
          <p:nvPr/>
        </p:nvPicPr>
        <p:blipFill rotWithShape="1">
          <a:blip r:embed="rId1"/>
          <a:srcRect r="8351"/>
          <a:stretch>
            <a:fillRect/>
          </a:stretch>
        </p:blipFill>
        <p:spPr bwMode="auto">
          <a:xfrm>
            <a:off x="-33020" y="0"/>
            <a:ext cx="12307570" cy="6854190"/>
          </a:xfrm>
          <a:prstGeom prst="rect">
            <a:avLst/>
          </a:prstGeom>
        </p:spPr>
      </p:pic>
      <p:sp>
        <p:nvSpPr>
          <p:cNvPr id="142907516" name="矩形 15"/>
          <p:cNvSpPr/>
          <p:nvPr/>
        </p:nvSpPr>
        <p:spPr bwMode="auto">
          <a:xfrm>
            <a:off x="-33020" y="0"/>
            <a:ext cx="12307570" cy="6854190"/>
          </a:xfrm>
          <a:prstGeom prst="rect">
            <a:avLst/>
          </a:prstGeom>
          <a:solidFill>
            <a:srgbClr val="E0D5A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sp>
        <p:nvSpPr>
          <p:cNvPr id="1063510280" name="单圆角矩形 8"/>
          <p:cNvSpPr/>
          <p:nvPr/>
        </p:nvSpPr>
        <p:spPr bwMode="auto">
          <a:xfrm>
            <a:off x="-33020" y="2476500"/>
            <a:ext cx="12307570" cy="1908810"/>
          </a:xfrm>
          <a:prstGeom prst="round1Rect">
            <a:avLst>
              <a:gd name="adj" fmla="val 0"/>
            </a:avLst>
          </a:prstGeom>
          <a:solidFill>
            <a:srgbClr val="FEDE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sp>
        <p:nvSpPr>
          <p:cNvPr id="533611158" name="单圆角矩形 4"/>
          <p:cNvSpPr/>
          <p:nvPr/>
        </p:nvSpPr>
        <p:spPr bwMode="auto">
          <a:xfrm>
            <a:off x="226060" y="2476500"/>
            <a:ext cx="7074535" cy="1908810"/>
          </a:xfrm>
          <a:prstGeom prst="round1Rect">
            <a:avLst>
              <a:gd name="adj" fmla="val 0"/>
            </a:avLst>
          </a:prstGeom>
          <a:solidFill>
            <a:srgbClr val="7E6F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pic>
        <p:nvPicPr>
          <p:cNvPr id="1693726240" name="图片 2" descr="底图-04"/>
          <p:cNvPicPr>
            <a:picLocks noChangeAspect="1"/>
          </p:cNvPicPr>
          <p:nvPr/>
        </p:nvPicPr>
        <p:blipFill rotWithShape="1">
          <a:blip r:embed="rId2"/>
          <a:srcRect r="4676"/>
          <a:stretch>
            <a:fillRect/>
          </a:stretch>
        </p:blipFill>
        <p:spPr bwMode="auto">
          <a:xfrm>
            <a:off x="356235" y="2873375"/>
            <a:ext cx="6939280" cy="1645920"/>
          </a:xfrm>
          <a:prstGeom prst="rect">
            <a:avLst/>
          </a:prstGeom>
        </p:spPr>
      </p:pic>
      <p:cxnSp>
        <p:nvCxnSpPr>
          <p:cNvPr id="838277765" name="直接连接符 6"/>
          <p:cNvCxnSpPr/>
          <p:nvPr/>
        </p:nvCxnSpPr>
        <p:spPr bwMode="auto">
          <a:xfrm>
            <a:off x="1975803" y="3497580"/>
            <a:ext cx="1598295" cy="0"/>
          </a:xfrm>
          <a:prstGeom prst="line">
            <a:avLst/>
          </a:prstGeom>
          <a:ln w="63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958594859" name="文本框 17"/>
          <p:cNvSpPr txBox="1"/>
          <p:nvPr/>
        </p:nvSpPr>
        <p:spPr bwMode="auto">
          <a:xfrm>
            <a:off x="1898809" y="3013710"/>
            <a:ext cx="3214688" cy="521970"/>
          </a:xfrm>
          <a:prstGeom prst="rect">
            <a:avLst/>
          </a:prstGeom>
          <a:noFill/>
          <a:ln w="9525">
            <a:noFill/>
          </a:ln>
        </p:spPr>
        <p:txBody>
          <a:bodyPr wrap="square" anchor="ctr" anchorCtr="0">
            <a:spAutoFit/>
          </a:bodyPr>
          <a:lstStyle/>
          <a:p>
            <a:pPr>
              <a:defRPr/>
            </a:pPr>
            <a:r>
              <a:rPr lang="zh-CN" sz="2800" b="1" dirty="0">
                <a:solidFill>
                  <a:schemeClr val="bg1"/>
                </a:solidFill>
                <a:latin typeface="微软雅黑" panose="020B0503020204020204" charset="-122"/>
                <a:ea typeface="微软雅黑" panose="020B0503020204020204" charset="-122"/>
                <a:cs typeface="思源黑体 CN Normal"/>
              </a:rPr>
              <a:t>文献</a:t>
            </a:r>
            <a:r>
              <a:rPr lang="zh-CN" sz="2800" b="1" dirty="0">
                <a:solidFill>
                  <a:schemeClr val="bg1"/>
                </a:solidFill>
                <a:latin typeface="微软雅黑" panose="020B0503020204020204" charset="-122"/>
                <a:ea typeface="微软雅黑" panose="020B0503020204020204" charset="-122"/>
                <a:cs typeface="思源黑体 CN Normal"/>
              </a:rPr>
              <a:t>综述</a:t>
            </a:r>
            <a:endParaRPr lang="zh-CN" sz="2800" b="1" dirty="0">
              <a:solidFill>
                <a:schemeClr val="bg1"/>
              </a:solidFill>
              <a:latin typeface="微软雅黑" panose="020B0503020204020204" charset="-122"/>
              <a:ea typeface="微软雅黑" panose="020B0503020204020204" charset="-122"/>
              <a:cs typeface="思源黑体 CN Normal"/>
            </a:endParaRPr>
          </a:p>
        </p:txBody>
      </p:sp>
      <p:sp>
        <p:nvSpPr>
          <p:cNvPr id="839503698" name="文本框 17"/>
          <p:cNvSpPr txBox="1"/>
          <p:nvPr/>
        </p:nvSpPr>
        <p:spPr bwMode="auto">
          <a:xfrm>
            <a:off x="226060" y="2774633"/>
            <a:ext cx="1823720" cy="1445260"/>
          </a:xfrm>
          <a:prstGeom prst="rect">
            <a:avLst/>
          </a:prstGeom>
          <a:noFill/>
          <a:ln w="9525">
            <a:noFill/>
          </a:ln>
        </p:spPr>
        <p:txBody>
          <a:bodyPr wrap="square" anchor="ctr" anchorCtr="0">
            <a:spAutoFit/>
          </a:bodyPr>
          <a:lstStyle/>
          <a:p>
            <a:pPr>
              <a:defRPr/>
            </a:pPr>
            <a:r>
              <a:rPr lang="en-US" sz="8800">
                <a:solidFill>
                  <a:schemeClr val="bg1"/>
                </a:solidFill>
                <a:latin typeface="思源黑体 CN Bold"/>
                <a:ea typeface="思源黑体 CN Bold"/>
                <a:cs typeface="思源黑体 CN Normal"/>
              </a:rPr>
              <a:t>01</a:t>
            </a:r>
            <a:endParaRPr lang="en-US" sz="8800" b="1">
              <a:solidFill>
                <a:schemeClr val="bg1"/>
              </a:solidFill>
              <a:latin typeface="思源黑体 CN Bold"/>
              <a:ea typeface="思源黑体 CN Bold"/>
              <a:cs typeface="思源黑体 CN Normal"/>
            </a:endParaRPr>
          </a:p>
        </p:txBody>
      </p:sp>
      <p:pic>
        <p:nvPicPr>
          <p:cNvPr id="1245666636" name="图片 3" descr="工作动态"/>
          <p:cNvPicPr>
            <a:picLocks noChangeAspect="1"/>
          </p:cNvPicPr>
          <p:nvPr/>
        </p:nvPicPr>
        <p:blipFill rotWithShape="1">
          <a:blip r:embed="rId1"/>
          <a:srcRect l="14" t="-140" r="48946" b="140"/>
          <a:stretch>
            <a:fillRect/>
          </a:stretch>
        </p:blipFill>
        <p:spPr bwMode="auto">
          <a:xfrm>
            <a:off x="7300608" y="1697990"/>
            <a:ext cx="3600000" cy="3600000"/>
          </a:xfrm>
          <a:prstGeom prst="rect">
            <a:avLst/>
          </a:prstGeom>
        </p:spPr>
      </p:pic>
      <p:pic>
        <p:nvPicPr>
          <p:cNvPr id="864321454" name="图片 7" descr="校标、校名-透空2"/>
          <p:cNvPicPr>
            <a:picLocks noChangeAspect="1"/>
          </p:cNvPicPr>
          <p:nvPr userDrawn="1"/>
        </p:nvPicPr>
        <p:blipFill rotWithShape="1">
          <a:blip r:embed="rId3"/>
          <a:stretch>
            <a:fillRect/>
          </a:stretch>
        </p:blipFill>
        <p:spPr bwMode="auto">
          <a:xfrm>
            <a:off x="308610" y="391795"/>
            <a:ext cx="1440000" cy="461303"/>
          </a:xfrm>
          <a:prstGeom prst="rect">
            <a:avLst/>
          </a:prstGeom>
          <a:noFill/>
          <a:effectLst>
            <a:outerShdw blurRad="12700" dist="25400" dir="2700000" sx="99000" sy="99000" algn="tl" rotWithShape="0">
              <a:prstClr val="black">
                <a:alpha val="25000"/>
              </a:prstClr>
            </a:outerShdw>
          </a:effectLst>
        </p:spPr>
      </p:pic>
      <p:pic>
        <p:nvPicPr>
          <p:cNvPr id="1611852084" name="图片 10" descr="底图-11"/>
          <p:cNvPicPr>
            <a:picLocks noChangeAspect="1"/>
          </p:cNvPicPr>
          <p:nvPr/>
        </p:nvPicPr>
        <p:blipFill rotWithShape="1">
          <a:blip r:embed="rId4"/>
          <a:stretch>
            <a:fillRect/>
          </a:stretch>
        </p:blipFill>
        <p:spPr bwMode="auto">
          <a:xfrm>
            <a:off x="8603615" y="229870"/>
            <a:ext cx="1870710" cy="784860"/>
          </a:xfrm>
          <a:prstGeom prst="rect">
            <a:avLst/>
          </a:prstGeom>
          <a:effectLst>
            <a:outerShdw blurRad="50800" dist="12700" dir="2700000" algn="tl" rotWithShape="0">
              <a:prstClr val="black">
                <a:alpha val="40000"/>
              </a:prstClr>
            </a:outerShdw>
          </a:effectLst>
        </p:spPr>
      </p:pic>
      <p:pic>
        <p:nvPicPr>
          <p:cNvPr id="1436658300" name="图片 14" descr="未标题-2_画板 1"/>
          <p:cNvPicPr>
            <a:picLocks noChangeAspect="1"/>
          </p:cNvPicPr>
          <p:nvPr/>
        </p:nvPicPr>
        <p:blipFill rotWithShape="1">
          <a:blip r:embed="rId5"/>
          <a:stretch>
            <a:fillRect/>
          </a:stretch>
        </p:blipFill>
        <p:spPr bwMode="auto">
          <a:xfrm>
            <a:off x="10214610" y="363220"/>
            <a:ext cx="1870710" cy="565150"/>
          </a:xfrm>
          <a:prstGeom prst="rect">
            <a:avLst/>
          </a:prstGeom>
          <a:effectLst>
            <a:outerShdw blurRad="50800" dist="12700" dir="2700000" algn="tl" rotWithShape="0">
              <a:prstClr val="black">
                <a:alpha val="40000"/>
              </a:prstClr>
            </a:outerShdw>
          </a:effectLst>
        </p:spPr>
      </p:pic>
      <p:sp>
        <p:nvSpPr>
          <p:cNvPr id="1964732526" name="文本框 18"/>
          <p:cNvSpPr txBox="1"/>
          <p:nvPr/>
        </p:nvSpPr>
        <p:spPr bwMode="auto">
          <a:xfrm>
            <a:off x="1976120" y="3569335"/>
            <a:ext cx="1035050" cy="398780"/>
          </a:xfrm>
          <a:prstGeom prst="rect">
            <a:avLst/>
          </a:prstGeom>
          <a:noFill/>
        </p:spPr>
        <p:txBody>
          <a:bodyPr wrap="square" rtlCol="0">
            <a:spAutoFit/>
          </a:bodyPr>
          <a:p>
            <a:pPr>
              <a:defRPr/>
            </a:pPr>
            <a:r>
              <a:rPr lang="zh-CN" altLang="en-US" sz="2000" b="1">
                <a:solidFill>
                  <a:schemeClr val="bg1"/>
                </a:solidFill>
                <a:latin typeface="微软雅黑" panose="020B0503020204020204" charset="-122"/>
                <a:ea typeface="微软雅黑" panose="020B0503020204020204" charset="-122"/>
                <a:cs typeface="思源黑体 CN Normal"/>
              </a:rPr>
              <a:t>陈帅衡</a:t>
            </a:r>
            <a:endParaRPr lang="zh-CN" altLang="en-US" sz="2000" b="1">
              <a:solidFill>
                <a:schemeClr val="bg1"/>
              </a:solidFill>
              <a:latin typeface="微软雅黑" panose="020B0503020204020204" charset="-122"/>
              <a:ea typeface="微软雅黑" panose="020B0503020204020204" charset="-122"/>
              <a:cs typeface="思源黑体 CN Norm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1934408889" name="图片 1" descr="工作动态"/>
          <p:cNvPicPr>
            <a:picLocks noChangeAspect="1"/>
          </p:cNvPicPr>
          <p:nvPr/>
        </p:nvPicPr>
        <p:blipFill rotWithShape="1">
          <a:blip r:embed="rId1"/>
          <a:srcRect r="8351"/>
          <a:stretch>
            <a:fillRect/>
          </a:stretch>
        </p:blipFill>
        <p:spPr bwMode="auto">
          <a:xfrm>
            <a:off x="-33020" y="0"/>
            <a:ext cx="12307570" cy="6854190"/>
          </a:xfrm>
          <a:prstGeom prst="rect">
            <a:avLst/>
          </a:prstGeom>
        </p:spPr>
      </p:pic>
      <p:sp>
        <p:nvSpPr>
          <p:cNvPr id="142907516" name="矩形 15"/>
          <p:cNvSpPr/>
          <p:nvPr/>
        </p:nvSpPr>
        <p:spPr bwMode="auto">
          <a:xfrm>
            <a:off x="-33020" y="0"/>
            <a:ext cx="12307570" cy="6854190"/>
          </a:xfrm>
          <a:prstGeom prst="rect">
            <a:avLst/>
          </a:prstGeom>
          <a:solidFill>
            <a:srgbClr val="E0D5A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sp>
        <p:nvSpPr>
          <p:cNvPr id="1063510280" name="单圆角矩形 8"/>
          <p:cNvSpPr/>
          <p:nvPr/>
        </p:nvSpPr>
        <p:spPr bwMode="auto">
          <a:xfrm>
            <a:off x="-33020" y="2476500"/>
            <a:ext cx="12307570" cy="1908810"/>
          </a:xfrm>
          <a:prstGeom prst="round1Rect">
            <a:avLst>
              <a:gd name="adj" fmla="val 0"/>
            </a:avLst>
          </a:prstGeom>
          <a:solidFill>
            <a:srgbClr val="FEDE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sp>
        <p:nvSpPr>
          <p:cNvPr id="533611158" name="单圆角矩形 4"/>
          <p:cNvSpPr/>
          <p:nvPr/>
        </p:nvSpPr>
        <p:spPr bwMode="auto">
          <a:xfrm>
            <a:off x="226060" y="2476500"/>
            <a:ext cx="7074535" cy="1908810"/>
          </a:xfrm>
          <a:prstGeom prst="round1Rect">
            <a:avLst>
              <a:gd name="adj" fmla="val 0"/>
            </a:avLst>
          </a:prstGeom>
          <a:solidFill>
            <a:srgbClr val="7E6F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pic>
        <p:nvPicPr>
          <p:cNvPr id="1693726240" name="图片 2" descr="底图-04"/>
          <p:cNvPicPr>
            <a:picLocks noChangeAspect="1"/>
          </p:cNvPicPr>
          <p:nvPr/>
        </p:nvPicPr>
        <p:blipFill rotWithShape="1">
          <a:blip r:embed="rId2"/>
          <a:srcRect r="4676"/>
          <a:stretch>
            <a:fillRect/>
          </a:stretch>
        </p:blipFill>
        <p:spPr bwMode="auto">
          <a:xfrm>
            <a:off x="356235" y="2873375"/>
            <a:ext cx="6939280" cy="1645920"/>
          </a:xfrm>
          <a:prstGeom prst="rect">
            <a:avLst/>
          </a:prstGeom>
        </p:spPr>
      </p:pic>
      <p:cxnSp>
        <p:nvCxnSpPr>
          <p:cNvPr id="838277765" name="直接连接符 6"/>
          <p:cNvCxnSpPr/>
          <p:nvPr/>
        </p:nvCxnSpPr>
        <p:spPr bwMode="auto">
          <a:xfrm>
            <a:off x="1975803" y="3497580"/>
            <a:ext cx="1598295" cy="0"/>
          </a:xfrm>
          <a:prstGeom prst="line">
            <a:avLst/>
          </a:prstGeom>
          <a:ln w="63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958594859" name="文本框 17"/>
          <p:cNvSpPr txBox="1"/>
          <p:nvPr/>
        </p:nvSpPr>
        <p:spPr bwMode="auto">
          <a:xfrm>
            <a:off x="1880870" y="2903856"/>
            <a:ext cx="3214688" cy="521970"/>
          </a:xfrm>
          <a:prstGeom prst="rect">
            <a:avLst/>
          </a:prstGeom>
          <a:noFill/>
          <a:ln w="9525">
            <a:noFill/>
          </a:ln>
        </p:spPr>
        <p:txBody>
          <a:bodyPr wrap="square" anchor="ctr" anchorCtr="0">
            <a:spAutoFit/>
          </a:bodyPr>
          <a:p>
            <a:pPr>
              <a:defRPr/>
            </a:pPr>
            <a:r>
              <a:rPr lang="zh-CN" altLang="en-US" sz="2800" b="1">
                <a:solidFill>
                  <a:schemeClr val="bg1"/>
                </a:solidFill>
                <a:latin typeface="微软雅黑" panose="020B0503020204020204" charset="-122"/>
                <a:ea typeface="微软雅黑" panose="020B0503020204020204" charset="-122"/>
                <a:cs typeface="思源黑体 CN Normal"/>
              </a:rPr>
              <a:t>情感分析技术路线</a:t>
            </a:r>
            <a:endParaRPr lang="zh-CN" altLang="en-US" sz="2800" b="1">
              <a:solidFill>
                <a:schemeClr val="bg1"/>
              </a:solidFill>
              <a:latin typeface="微软雅黑" panose="020B0503020204020204" charset="-122"/>
              <a:ea typeface="微软雅黑" panose="020B0503020204020204" charset="-122"/>
              <a:cs typeface="思源黑体 CN Normal"/>
            </a:endParaRPr>
          </a:p>
        </p:txBody>
      </p:sp>
      <p:sp>
        <p:nvSpPr>
          <p:cNvPr id="839503698" name="文本框 17"/>
          <p:cNvSpPr txBox="1"/>
          <p:nvPr/>
        </p:nvSpPr>
        <p:spPr bwMode="auto">
          <a:xfrm>
            <a:off x="226060" y="2774633"/>
            <a:ext cx="1823720" cy="1445260"/>
          </a:xfrm>
          <a:prstGeom prst="rect">
            <a:avLst/>
          </a:prstGeom>
          <a:noFill/>
          <a:ln w="9525">
            <a:noFill/>
          </a:ln>
        </p:spPr>
        <p:txBody>
          <a:bodyPr wrap="square" anchor="ctr" anchorCtr="0">
            <a:spAutoFit/>
          </a:bodyPr>
          <a:p>
            <a:pPr>
              <a:defRPr/>
            </a:pPr>
            <a:r>
              <a:rPr lang="en-US" sz="8800">
                <a:solidFill>
                  <a:schemeClr val="bg1"/>
                </a:solidFill>
                <a:latin typeface="思源黑体 CN Bold"/>
                <a:ea typeface="思源黑体 CN Bold"/>
                <a:cs typeface="思源黑体 CN Normal"/>
              </a:rPr>
              <a:t>03</a:t>
            </a:r>
            <a:endParaRPr lang="en-US" sz="8800" b="1">
              <a:solidFill>
                <a:schemeClr val="bg1"/>
              </a:solidFill>
              <a:latin typeface="思源黑体 CN Bold"/>
              <a:ea typeface="思源黑体 CN Bold"/>
              <a:cs typeface="思源黑体 CN Normal"/>
            </a:endParaRPr>
          </a:p>
        </p:txBody>
      </p:sp>
      <p:pic>
        <p:nvPicPr>
          <p:cNvPr id="1245666636" name="图片 3" descr="工作动态"/>
          <p:cNvPicPr>
            <a:picLocks noChangeAspect="1"/>
          </p:cNvPicPr>
          <p:nvPr/>
        </p:nvPicPr>
        <p:blipFill rotWithShape="1">
          <a:blip r:embed="rId1"/>
          <a:srcRect l="14" t="-140" r="48946" b="140"/>
          <a:stretch>
            <a:fillRect/>
          </a:stretch>
        </p:blipFill>
        <p:spPr bwMode="auto">
          <a:xfrm>
            <a:off x="7300608" y="1697990"/>
            <a:ext cx="3600000" cy="3600000"/>
          </a:xfrm>
          <a:prstGeom prst="rect">
            <a:avLst/>
          </a:prstGeom>
        </p:spPr>
      </p:pic>
      <p:pic>
        <p:nvPicPr>
          <p:cNvPr id="864321454" name="图片 7" descr="校标、校名-透空2"/>
          <p:cNvPicPr>
            <a:picLocks noChangeAspect="1"/>
          </p:cNvPicPr>
          <p:nvPr userDrawn="1"/>
        </p:nvPicPr>
        <p:blipFill rotWithShape="1">
          <a:blip r:embed="rId3"/>
          <a:stretch>
            <a:fillRect/>
          </a:stretch>
        </p:blipFill>
        <p:spPr bwMode="auto">
          <a:xfrm>
            <a:off x="308610" y="391795"/>
            <a:ext cx="1440000" cy="461303"/>
          </a:xfrm>
          <a:prstGeom prst="rect">
            <a:avLst/>
          </a:prstGeom>
          <a:noFill/>
          <a:effectLst>
            <a:outerShdw blurRad="12700" dist="25400" dir="2700000" sx="99000" sy="99000" algn="tl" rotWithShape="0">
              <a:prstClr val="black">
                <a:alpha val="25000"/>
              </a:prstClr>
            </a:outerShdw>
          </a:effectLst>
        </p:spPr>
      </p:pic>
      <p:pic>
        <p:nvPicPr>
          <p:cNvPr id="1611852084" name="图片 10" descr="底图-11"/>
          <p:cNvPicPr>
            <a:picLocks noChangeAspect="1"/>
          </p:cNvPicPr>
          <p:nvPr/>
        </p:nvPicPr>
        <p:blipFill rotWithShape="1">
          <a:blip r:embed="rId4"/>
          <a:stretch>
            <a:fillRect/>
          </a:stretch>
        </p:blipFill>
        <p:spPr bwMode="auto">
          <a:xfrm>
            <a:off x="8603615" y="229870"/>
            <a:ext cx="1870710" cy="784860"/>
          </a:xfrm>
          <a:prstGeom prst="rect">
            <a:avLst/>
          </a:prstGeom>
          <a:effectLst>
            <a:outerShdw blurRad="50800" dist="12700" dir="2700000" algn="tl" rotWithShape="0">
              <a:prstClr val="black">
                <a:alpha val="40000"/>
              </a:prstClr>
            </a:outerShdw>
          </a:effectLst>
        </p:spPr>
      </p:pic>
      <p:pic>
        <p:nvPicPr>
          <p:cNvPr id="1436658300" name="图片 14" descr="未标题-2_画板 1"/>
          <p:cNvPicPr>
            <a:picLocks noChangeAspect="1"/>
          </p:cNvPicPr>
          <p:nvPr/>
        </p:nvPicPr>
        <p:blipFill rotWithShape="1">
          <a:blip r:embed="rId5"/>
          <a:stretch>
            <a:fillRect/>
          </a:stretch>
        </p:blipFill>
        <p:spPr bwMode="auto">
          <a:xfrm>
            <a:off x="10214610" y="363220"/>
            <a:ext cx="1870710" cy="565150"/>
          </a:xfrm>
          <a:prstGeom prst="rect">
            <a:avLst/>
          </a:prstGeom>
          <a:effectLst>
            <a:outerShdw blurRad="50800" dist="12700" dir="2700000" algn="tl" rotWithShape="0">
              <a:prstClr val="black">
                <a:alpha val="40000"/>
              </a:prstClr>
            </a:outerShdw>
          </a:effectLst>
        </p:spPr>
      </p:pic>
      <p:sp>
        <p:nvSpPr>
          <p:cNvPr id="1964732526" name="文本框 18"/>
          <p:cNvSpPr txBox="1"/>
          <p:nvPr/>
        </p:nvSpPr>
        <p:spPr bwMode="auto">
          <a:xfrm>
            <a:off x="1976120" y="3569335"/>
            <a:ext cx="1035050" cy="398780"/>
          </a:xfrm>
          <a:prstGeom prst="rect">
            <a:avLst/>
          </a:prstGeom>
          <a:noFill/>
        </p:spPr>
        <p:txBody>
          <a:bodyPr wrap="square" rtlCol="0">
            <a:spAutoFit/>
          </a:bodyPr>
          <a:p>
            <a:pPr>
              <a:defRPr/>
            </a:pPr>
            <a:r>
              <a:rPr lang="zh-CN" altLang="en-US" sz="2000" b="1">
                <a:solidFill>
                  <a:schemeClr val="bg1"/>
                </a:solidFill>
                <a:latin typeface="微软雅黑" panose="020B0503020204020204" charset="-122"/>
                <a:ea typeface="微软雅黑" panose="020B0503020204020204" charset="-122"/>
                <a:cs typeface="思源黑体 CN Normal"/>
              </a:rPr>
              <a:t>全昌华</a:t>
            </a:r>
            <a:endParaRPr lang="zh-CN" altLang="en-US" sz="2000" b="1">
              <a:solidFill>
                <a:schemeClr val="bg1"/>
              </a:solidFill>
              <a:latin typeface="微软雅黑" panose="020B0503020204020204" charset="-122"/>
              <a:ea typeface="微软雅黑" panose="020B0503020204020204" charset="-122"/>
              <a:cs typeface="思源黑体 CN Norm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grpSp>
      <p:sp>
        <p:nvSpPr>
          <p:cNvPr id="2046854754" name="文本框 17"/>
          <p:cNvSpPr txBox="1"/>
          <p:nvPr/>
        </p:nvSpPr>
        <p:spPr bwMode="auto">
          <a:xfrm rot="20700000">
            <a:off x="151765" y="144463"/>
            <a:ext cx="1009650" cy="645160"/>
          </a:xfrm>
          <a:prstGeom prst="rect">
            <a:avLst/>
          </a:prstGeom>
          <a:noFill/>
          <a:ln w="9525">
            <a:noFill/>
          </a:ln>
        </p:spPr>
        <p:txBody>
          <a:bodyPr wrap="square" anchor="ctr" anchorCtr="0">
            <a:spAutoFit/>
          </a:bodyPr>
          <a:p>
            <a:pPr>
              <a:defRPr/>
            </a:pPr>
            <a:r>
              <a:rPr lang="en-US" sz="3600" b="1">
                <a:solidFill>
                  <a:schemeClr val="bg1"/>
                </a:solidFill>
                <a:latin typeface="微软雅黑" panose="020B0503020204020204" charset="-122"/>
                <a:ea typeface="微软雅黑" panose="020B0503020204020204" charset="-122"/>
                <a:cs typeface="思源黑体 CN Normal"/>
              </a:rPr>
              <a:t>03</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0375"/>
          </a:xfrm>
          <a:prstGeom prst="rect">
            <a:avLst/>
          </a:prstGeom>
          <a:noFill/>
        </p:spPr>
        <p:txBody>
          <a:bodyPr wrap="square" rtlCol="0">
            <a:spAutoFit/>
          </a:bodyPr>
          <a:p>
            <a:pPr>
              <a:defRPr/>
            </a:pPr>
            <a:r>
              <a:rPr lang="zh-CN" altLang="en-US" sz="2400" b="1">
                <a:solidFill>
                  <a:schemeClr val="bg1"/>
                </a:solidFill>
                <a:latin typeface="微软雅黑" panose="020B0503020204020204" charset="-122"/>
                <a:ea typeface="微软雅黑" panose="020B0503020204020204" charset="-122"/>
                <a:cs typeface="思源黑体 CN Normal"/>
                <a:sym typeface="+mn-ea"/>
              </a:rPr>
              <a:t>情感词典</a:t>
            </a:r>
            <a:endParaRPr lang="zh-CN" altLang="en-US" sz="2400" b="1">
              <a:solidFill>
                <a:schemeClr val="bg1"/>
              </a:solidFill>
              <a:latin typeface="微软雅黑" panose="020B0503020204020204" charset="-122"/>
              <a:ea typeface="微软雅黑" panose="020B0503020204020204" charset="-122"/>
              <a:cs typeface="思源黑体 CN Normal"/>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2" name="圆角矩形 1"/>
          <p:cNvSpPr/>
          <p:nvPr/>
        </p:nvSpPr>
        <p:spPr>
          <a:xfrm>
            <a:off x="288290" y="143002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分词与词性标注</a:t>
            </a:r>
            <a:endParaRPr lang="zh-CN" altLang="en-US">
              <a:solidFill>
                <a:schemeClr val="tx1"/>
              </a:solidFill>
              <a:latin typeface="华文楷体" panose="02010600040101010101" charset="-122"/>
              <a:ea typeface="华文楷体" panose="02010600040101010101" charset="-122"/>
            </a:endParaRPr>
          </a:p>
        </p:txBody>
      </p:sp>
      <p:sp>
        <p:nvSpPr>
          <p:cNvPr id="11" name="圆角矩形 10"/>
          <p:cNvSpPr/>
          <p:nvPr/>
        </p:nvSpPr>
        <p:spPr>
          <a:xfrm>
            <a:off x="288290" y="251841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a:solidFill>
                  <a:schemeClr val="tx1"/>
                </a:solidFill>
              </a:rPr>
              <a:t> </a:t>
            </a:r>
            <a:r>
              <a:rPr lang="zh-CN" altLang="en-US">
                <a:solidFill>
                  <a:schemeClr val="tx1"/>
                </a:solidFill>
                <a:latin typeface="华文楷体" panose="02010600040101010101" charset="-122"/>
                <a:ea typeface="华文楷体" panose="02010600040101010101" charset="-122"/>
              </a:rPr>
              <a:t>情感词匹配</a:t>
            </a:r>
            <a:endParaRPr lang="zh-CN" altLang="en-US">
              <a:solidFill>
                <a:schemeClr val="tx1"/>
              </a:solidFill>
              <a:latin typeface="华文楷体" panose="02010600040101010101" charset="-122"/>
              <a:ea typeface="华文楷体" panose="02010600040101010101" charset="-122"/>
            </a:endParaRPr>
          </a:p>
        </p:txBody>
      </p:sp>
      <p:sp>
        <p:nvSpPr>
          <p:cNvPr id="12" name="圆角矩形 11"/>
          <p:cNvSpPr/>
          <p:nvPr/>
        </p:nvSpPr>
        <p:spPr>
          <a:xfrm>
            <a:off x="288290" y="360680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情感得分聚合</a:t>
            </a:r>
            <a:endParaRPr lang="zh-CN" altLang="en-US">
              <a:solidFill>
                <a:schemeClr val="tx1"/>
              </a:solidFill>
              <a:latin typeface="华文楷体" panose="02010600040101010101" charset="-122"/>
              <a:ea typeface="华文楷体" panose="02010600040101010101" charset="-122"/>
            </a:endParaRPr>
          </a:p>
        </p:txBody>
      </p:sp>
      <p:sp>
        <p:nvSpPr>
          <p:cNvPr id="13" name="圆角矩形 12"/>
          <p:cNvSpPr/>
          <p:nvPr/>
        </p:nvSpPr>
        <p:spPr>
          <a:xfrm>
            <a:off x="288290" y="5098415"/>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强度修正</a:t>
            </a:r>
            <a:endParaRPr lang="zh-CN" altLang="en-US">
              <a:solidFill>
                <a:schemeClr val="tx1"/>
              </a:solidFill>
              <a:latin typeface="华文楷体" panose="02010600040101010101" charset="-122"/>
              <a:ea typeface="华文楷体" panose="02010600040101010101" charset="-122"/>
            </a:endParaRPr>
          </a:p>
        </p:txBody>
      </p:sp>
      <p:sp>
        <p:nvSpPr>
          <p:cNvPr id="14" name="右箭头 13"/>
          <p:cNvSpPr/>
          <p:nvPr/>
        </p:nvSpPr>
        <p:spPr>
          <a:xfrm rot="5400000">
            <a:off x="1165860" y="2268220"/>
            <a:ext cx="274320"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5" name="文本框 14"/>
          <p:cNvSpPr txBox="1"/>
          <p:nvPr/>
        </p:nvSpPr>
        <p:spPr>
          <a:xfrm>
            <a:off x="2741295" y="1535113"/>
            <a:ext cx="5080000" cy="337185"/>
          </a:xfrm>
          <a:prstGeom prst="rect">
            <a:avLst/>
          </a:prstGeom>
        </p:spPr>
        <p:txBody>
          <a:bodyPr>
            <a:spAutoFit/>
          </a:bodyPr>
          <a:p>
            <a:r>
              <a:rPr lang="en-US" altLang="zh-CN" sz="1600">
                <a:latin typeface="Times New Roman" panose="02020603050405020304" charset="0"/>
                <a:cs typeface="Times New Roman" panose="02020603050405020304" charset="0"/>
              </a:rPr>
              <a:t>1.</a:t>
            </a:r>
            <a:r>
              <a:rPr lang="zh-CN" altLang="en-US" sz="1600">
                <a:latin typeface="Times New Roman" panose="02020603050405020304" charset="0"/>
                <a:cs typeface="Times New Roman" panose="02020603050405020304" charset="0"/>
              </a:rPr>
              <a:t>对弹幕</a:t>
            </a:r>
            <a:r>
              <a:rPr lang="en-US" altLang="zh-CN" sz="1600">
                <a:latin typeface="Times New Roman" panose="02020603050405020304" charset="0"/>
                <a:cs typeface="Times New Roman" panose="02020603050405020304" charset="0"/>
              </a:rPr>
              <a:t>D</a:t>
            </a:r>
            <a:r>
              <a:rPr lang="zh-CN" altLang="en-US" sz="1600">
                <a:latin typeface="Times New Roman" panose="02020603050405020304" charset="0"/>
                <a:cs typeface="Times New Roman" panose="02020603050405020304" charset="0"/>
              </a:rPr>
              <a:t>进行分词，得到词序列</a:t>
            </a:r>
            <a:r>
              <a:rPr lang="en-US" altLang="zh-CN" sz="1600">
                <a:latin typeface="Times New Roman" panose="02020603050405020304" charset="0"/>
                <a:cs typeface="Times New Roman" panose="02020603050405020304" charset="0"/>
              </a:rPr>
              <a:t>W ={w1,w2,...,wn}</a:t>
            </a:r>
            <a:r>
              <a:rPr lang="zh-CN" altLang="en-US" sz="1600">
                <a:latin typeface="Times New Roman" panose="02020603050405020304" charset="0"/>
                <a:cs typeface="Times New Roman" panose="02020603050405020304" charset="0"/>
              </a:rPr>
              <a:t>。</a:t>
            </a:r>
            <a:endParaRPr lang="zh-CN" altLang="en-US" sz="1600">
              <a:latin typeface="Times New Roman" panose="02020603050405020304" charset="0"/>
              <a:cs typeface="Times New Roman" panose="02020603050405020304" charset="0"/>
            </a:endParaRPr>
          </a:p>
        </p:txBody>
      </p:sp>
      <p:sp>
        <p:nvSpPr>
          <p:cNvPr id="17" name="文本框 16"/>
          <p:cNvSpPr txBox="1"/>
          <p:nvPr/>
        </p:nvSpPr>
        <p:spPr>
          <a:xfrm>
            <a:off x="2811145" y="2475230"/>
            <a:ext cx="8217535" cy="583565"/>
          </a:xfrm>
          <a:prstGeom prst="rect">
            <a:avLst/>
          </a:prstGeom>
          <a:noFill/>
        </p:spPr>
        <p:txBody>
          <a:bodyPr wrap="square" rtlCol="0">
            <a:spAutoFit/>
          </a:bodyPr>
          <a:p>
            <a:r>
              <a:rPr lang="en-US" altLang="zh-CN" sz="1600">
                <a:latin typeface="Times New Roman" panose="02020603050405020304" charset="0"/>
                <a:cs typeface="Times New Roman" panose="02020603050405020304" charset="0"/>
              </a:rPr>
              <a:t>2.</a:t>
            </a:r>
            <a:r>
              <a:rPr lang="zh-CN" altLang="en-US" sz="1600">
                <a:latin typeface="Times New Roman" panose="02020603050405020304" charset="0"/>
                <a:cs typeface="Times New Roman" panose="02020603050405020304" charset="0"/>
              </a:rPr>
              <a:t>将</a:t>
            </a:r>
            <a:r>
              <a:rPr lang="en-US" altLang="zh-CN" sz="1600">
                <a:latin typeface="Times New Roman" panose="02020603050405020304" charset="0"/>
                <a:cs typeface="Times New Roman" panose="02020603050405020304" charset="0"/>
              </a:rPr>
              <a:t>W </a:t>
            </a:r>
            <a:r>
              <a:rPr lang="zh-CN" altLang="en-US" sz="1600">
                <a:latin typeface="Times New Roman" panose="02020603050405020304" charset="0"/>
                <a:cs typeface="Times New Roman" panose="02020603050405020304" charset="0"/>
              </a:rPr>
              <a:t>与情感词典</a:t>
            </a:r>
            <a:r>
              <a:rPr lang="en-US" altLang="zh-CN" sz="1600">
                <a:latin typeface="Times New Roman" panose="02020603050405020304" charset="0"/>
                <a:cs typeface="Times New Roman" panose="02020603050405020304" charset="0"/>
              </a:rPr>
              <a:t>L</a:t>
            </a:r>
            <a:r>
              <a:rPr lang="zh-CN" altLang="en-US" sz="1600">
                <a:latin typeface="Times New Roman" panose="02020603050405020304" charset="0"/>
                <a:cs typeface="Times New Roman" panose="02020603050405020304" charset="0"/>
              </a:rPr>
              <a:t>比对，提取情感词子集</a:t>
            </a:r>
            <a:r>
              <a:rPr lang="en-US" altLang="zh-CN" sz="1600">
                <a:latin typeface="Times New Roman" panose="02020603050405020304" charset="0"/>
                <a:cs typeface="Times New Roman" panose="02020603050405020304" charset="0"/>
              </a:rPr>
              <a:t>Wemo⊆W</a:t>
            </a:r>
            <a:r>
              <a:rPr lang="zh-CN" altLang="en-US" sz="1600">
                <a:latin typeface="Times New Roman" panose="02020603050405020304" charset="0"/>
                <a:cs typeface="Times New Roman" panose="02020603050405020304" charset="0"/>
              </a:rPr>
              <a:t>，并获取对应的情感极性</a:t>
            </a:r>
            <a:r>
              <a:rPr lang="en-US" altLang="zh-CN" sz="1600">
                <a:latin typeface="Times New Roman" panose="02020603050405020304" charset="0"/>
                <a:cs typeface="Times New Roman" panose="02020603050405020304" charset="0"/>
              </a:rPr>
              <a:t>si ∈{−1,0,+1}</a:t>
            </a:r>
            <a:r>
              <a:rPr lang="zh-CN" altLang="en-US" sz="1600">
                <a:latin typeface="Times New Roman" panose="02020603050405020304" charset="0"/>
                <a:cs typeface="Times New Roman" panose="02020603050405020304" charset="0"/>
              </a:rPr>
              <a:t>（负、中、正）及强度</a:t>
            </a:r>
            <a:r>
              <a:rPr lang="en-US" altLang="zh-CN" sz="1600">
                <a:latin typeface="Times New Roman" panose="02020603050405020304" charset="0"/>
                <a:cs typeface="Times New Roman" panose="02020603050405020304" charset="0"/>
              </a:rPr>
              <a:t> αi ≥0</a:t>
            </a:r>
            <a:r>
              <a:rPr lang="zh-CN" altLang="en-US" sz="1600">
                <a:latin typeface="Times New Roman" panose="02020603050405020304" charset="0"/>
                <a:cs typeface="Times New Roman" panose="02020603050405020304" charset="0"/>
              </a:rPr>
              <a:t>。</a:t>
            </a:r>
            <a:endParaRPr lang="zh-CN" altLang="en-US" sz="1600">
              <a:latin typeface="Times New Roman" panose="02020603050405020304" charset="0"/>
              <a:cs typeface="Times New Roman" panose="02020603050405020304" charset="0"/>
            </a:endParaRPr>
          </a:p>
        </p:txBody>
      </p:sp>
      <p:pic>
        <p:nvPicPr>
          <p:cNvPr id="18" name="图片 17"/>
          <p:cNvPicPr>
            <a:picLocks noChangeAspect="1"/>
          </p:cNvPicPr>
          <p:nvPr/>
        </p:nvPicPr>
        <p:blipFill>
          <a:blip r:embed="rId2"/>
          <a:stretch>
            <a:fillRect/>
          </a:stretch>
        </p:blipFill>
        <p:spPr>
          <a:xfrm>
            <a:off x="2874645" y="3943985"/>
            <a:ext cx="6530975" cy="780415"/>
          </a:xfrm>
          <a:prstGeom prst="rect">
            <a:avLst/>
          </a:prstGeom>
        </p:spPr>
      </p:pic>
      <p:sp>
        <p:nvSpPr>
          <p:cNvPr id="20" name="文本框 19"/>
          <p:cNvSpPr txBox="1"/>
          <p:nvPr/>
        </p:nvSpPr>
        <p:spPr>
          <a:xfrm>
            <a:off x="2817495" y="3595053"/>
            <a:ext cx="5080000" cy="337185"/>
          </a:xfrm>
          <a:prstGeom prst="rect">
            <a:avLst/>
          </a:prstGeom>
        </p:spPr>
        <p:txBody>
          <a:bodyPr>
            <a:spAutoFit/>
          </a:bodyPr>
          <a:p>
            <a:r>
              <a:rPr lang="en-US" altLang="zh-CN" sz="1600">
                <a:latin typeface="Times New Roman" panose="02020603050405020304" charset="0"/>
              </a:rPr>
              <a:t>3.</a:t>
            </a:r>
            <a:r>
              <a:rPr lang="zh-CN" altLang="en-US" sz="1600">
                <a:latin typeface="Times New Roman" panose="02020603050405020304" charset="0"/>
              </a:rPr>
              <a:t>常用线性加权求和模型</a:t>
            </a:r>
            <a:r>
              <a:rPr lang="zh-CN" altLang="en-US" sz="1600"/>
              <a:t>：</a:t>
            </a:r>
            <a:endParaRPr lang="zh-CN" altLang="en-US" sz="1600"/>
          </a:p>
        </p:txBody>
      </p:sp>
      <p:sp>
        <p:nvSpPr>
          <p:cNvPr id="21" name="文本框 20"/>
          <p:cNvSpPr txBox="1"/>
          <p:nvPr/>
        </p:nvSpPr>
        <p:spPr>
          <a:xfrm>
            <a:off x="2817495" y="4805045"/>
            <a:ext cx="9238615" cy="337185"/>
          </a:xfrm>
          <a:prstGeom prst="rect">
            <a:avLst/>
          </a:prstGeom>
        </p:spPr>
        <p:txBody>
          <a:bodyPr wrap="square">
            <a:spAutoFit/>
          </a:bodyPr>
          <a:p>
            <a:r>
              <a:rPr lang="en-US" altLang="zh-CN" sz="1600">
                <a:latin typeface="Times New Roman" panose="02020603050405020304" charset="0"/>
                <a:ea typeface="+mj-ea"/>
                <a:cs typeface="Times New Roman" panose="02020603050405020304" charset="0"/>
              </a:rPr>
              <a:t>4.</a:t>
            </a:r>
            <a:r>
              <a:rPr lang="zh-CN" altLang="en-US" sz="1600">
                <a:latin typeface="Times New Roman" panose="02020603050405020304" charset="0"/>
                <a:ea typeface="+mj-ea"/>
                <a:cs typeface="Times New Roman" panose="02020603050405020304" charset="0"/>
              </a:rPr>
              <a:t>考虑否定词、程度副词。设否定词集合</a:t>
            </a:r>
            <a:r>
              <a:rPr lang="en-US" altLang="zh-CN" sz="1600">
                <a:latin typeface="Times New Roman" panose="02020603050405020304" charset="0"/>
                <a:ea typeface="+mj-ea"/>
                <a:cs typeface="Times New Roman" panose="02020603050405020304" charset="0"/>
              </a:rPr>
              <a:t>N</a:t>
            </a:r>
            <a:r>
              <a:rPr lang="zh-CN" altLang="en-US" sz="1600">
                <a:latin typeface="Times New Roman" panose="02020603050405020304" charset="0"/>
                <a:ea typeface="+mj-ea"/>
                <a:cs typeface="Times New Roman" panose="02020603050405020304" charset="0"/>
              </a:rPr>
              <a:t>，程度副词集合</a:t>
            </a:r>
            <a:r>
              <a:rPr lang="en-US" altLang="zh-CN" sz="1600">
                <a:latin typeface="Times New Roman" panose="02020603050405020304" charset="0"/>
                <a:ea typeface="+mj-ea"/>
                <a:cs typeface="Times New Roman" panose="02020603050405020304" charset="0"/>
              </a:rPr>
              <a:t>D</a:t>
            </a:r>
            <a:r>
              <a:rPr lang="zh-CN" altLang="en-US" sz="1600">
                <a:latin typeface="Times New Roman" panose="02020603050405020304" charset="0"/>
                <a:ea typeface="+mj-ea"/>
                <a:cs typeface="Times New Roman" panose="02020603050405020304" charset="0"/>
              </a:rPr>
              <a:t>，强度系 数</a:t>
            </a:r>
            <a:r>
              <a:rPr lang="en-US" altLang="zh-CN" sz="1600">
                <a:latin typeface="Times New Roman" panose="02020603050405020304" charset="0"/>
                <a:ea typeface="+mj-ea"/>
                <a:cs typeface="Times New Roman" panose="02020603050405020304" charset="0"/>
              </a:rPr>
              <a:t>βj ∈[0.5,2.0]</a:t>
            </a:r>
            <a:r>
              <a:rPr lang="zh-CN" altLang="en-US" sz="1600">
                <a:latin typeface="Times New Roman" panose="02020603050405020304" charset="0"/>
                <a:ea typeface="+mj-ea"/>
                <a:cs typeface="Times New Roman" panose="02020603050405020304" charset="0"/>
              </a:rPr>
              <a:t>，则修正后得分</a:t>
            </a:r>
            <a:endParaRPr lang="zh-CN" altLang="en-US" sz="1600">
              <a:latin typeface="Times New Roman" panose="02020603050405020304" charset="0"/>
              <a:ea typeface="+mj-ea"/>
              <a:cs typeface="Times New Roman" panose="02020603050405020304" charset="0"/>
            </a:endParaRPr>
          </a:p>
        </p:txBody>
      </p:sp>
      <p:pic>
        <p:nvPicPr>
          <p:cNvPr id="23" name="图片 22"/>
          <p:cNvPicPr>
            <a:picLocks noChangeAspect="1"/>
          </p:cNvPicPr>
          <p:nvPr/>
        </p:nvPicPr>
        <p:blipFill>
          <a:blip r:embed="rId3"/>
          <a:stretch>
            <a:fillRect/>
          </a:stretch>
        </p:blipFill>
        <p:spPr>
          <a:xfrm>
            <a:off x="3016885" y="5655310"/>
            <a:ext cx="6654800" cy="615315"/>
          </a:xfrm>
          <a:prstGeom prst="rect">
            <a:avLst/>
          </a:prstGeom>
        </p:spPr>
      </p:pic>
      <p:sp>
        <p:nvSpPr>
          <p:cNvPr id="24" name="右箭头 23"/>
          <p:cNvSpPr/>
          <p:nvPr/>
        </p:nvSpPr>
        <p:spPr>
          <a:xfrm rot="5400000">
            <a:off x="1165860" y="3382010"/>
            <a:ext cx="274320"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5" name="右箭头 24"/>
          <p:cNvSpPr/>
          <p:nvPr/>
        </p:nvSpPr>
        <p:spPr>
          <a:xfrm rot="5400000">
            <a:off x="994410" y="4667885"/>
            <a:ext cx="617220"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 name="文本框 2"/>
          <p:cNvSpPr txBox="1"/>
          <p:nvPr/>
        </p:nvSpPr>
        <p:spPr>
          <a:xfrm>
            <a:off x="3719830" y="378778"/>
            <a:ext cx="5080000" cy="398780"/>
          </a:xfrm>
          <a:prstGeom prst="rect">
            <a:avLst/>
          </a:prstGeom>
        </p:spPr>
        <p:txBody>
          <a:bodyPr>
            <a:spAutoFit/>
          </a:bodyPr>
          <a:p>
            <a:pPr marL="25400" indent="0" algn="l" fontAlgn="base">
              <a:spcBef>
                <a:spcPct val="0"/>
              </a:spcBef>
              <a:spcAft>
                <a:spcPct val="0"/>
              </a:spcAft>
            </a:pPr>
            <a:r>
              <a:rPr lang="en-US" altLang="zh-CN" sz="2000" b="0" i="0">
                <a:solidFill>
                  <a:schemeClr val="tx1"/>
                </a:solidFill>
                <a:latin typeface="华文楷体" panose="02010600040101010101" charset="-122"/>
                <a:ea typeface="华文楷体" panose="02010600040101010101" charset="-122"/>
                <a:cs typeface="华文楷体" panose="02010600040101010101" charset="-122"/>
              </a:rPr>
              <a:t>Python</a:t>
            </a:r>
            <a:r>
              <a:rPr lang="zh-CN" altLang="en-US" sz="2000" b="0" i="0">
                <a:solidFill>
                  <a:schemeClr val="tx1"/>
                </a:solidFill>
                <a:latin typeface="华文楷体" panose="02010600040101010101" charset="-122"/>
                <a:ea typeface="华文楷体" panose="02010600040101010101" charset="-122"/>
                <a:cs typeface="华文楷体" panose="02010600040101010101" charset="-122"/>
              </a:rPr>
              <a:t>工具</a:t>
            </a:r>
            <a:r>
              <a:rPr lang="en-US" altLang="zh-CN" sz="2000" b="0" i="0">
                <a:solidFill>
                  <a:schemeClr val="tx1"/>
                </a:solidFill>
                <a:latin typeface="华文楷体" panose="02010600040101010101" charset="-122"/>
                <a:ea typeface="华文楷体" panose="02010600040101010101" charset="-122"/>
                <a:cs typeface="华文楷体" panose="02010600040101010101" charset="-122"/>
              </a:rPr>
              <a:t>/</a:t>
            </a:r>
            <a:r>
              <a:rPr lang="zh-CN" altLang="en-US" sz="2000" b="0" i="0">
                <a:solidFill>
                  <a:schemeClr val="tx1"/>
                </a:solidFill>
                <a:latin typeface="华文楷体" panose="02010600040101010101" charset="-122"/>
                <a:ea typeface="华文楷体" panose="02010600040101010101" charset="-122"/>
                <a:cs typeface="华文楷体" panose="02010600040101010101" charset="-122"/>
              </a:rPr>
              <a:t>库：</a:t>
            </a:r>
            <a:r>
              <a:rPr lang="en-US" altLang="zh-CN" sz="2000" b="0" i="0">
                <a:solidFill>
                  <a:srgbClr val="FFFF00"/>
                </a:solidFill>
                <a:latin typeface="华文楷体" panose="02010600040101010101" charset="-122"/>
                <a:ea typeface="华文楷体" panose="02010600040101010101" charset="-122"/>
                <a:cs typeface="华文楷体" panose="02010600040101010101" charset="-122"/>
              </a:rPr>
              <a:t>snownlp</a:t>
            </a:r>
            <a:r>
              <a:rPr lang="zh-CN" altLang="en-US" sz="2000" b="0" i="0">
                <a:solidFill>
                  <a:srgbClr val="FFFF00"/>
                </a:solidFill>
                <a:latin typeface="华文楷体" panose="02010600040101010101" charset="-122"/>
                <a:ea typeface="华文楷体" panose="02010600040101010101" charset="-122"/>
                <a:cs typeface="华文楷体" panose="02010600040101010101" charset="-122"/>
              </a:rPr>
              <a:t>（内置简化词典）</a:t>
            </a:r>
            <a:endParaRPr lang="zh-CN" altLang="en-US" sz="2000" b="0" i="0">
              <a:solidFill>
                <a:srgbClr val="FFFF00"/>
              </a:solidFill>
              <a:latin typeface="华文楷体" panose="02010600040101010101" charset="-122"/>
              <a:ea typeface="华文楷体" panose="02010600040101010101" charset="-122"/>
              <a:cs typeface="华文楷体" panose="02010600040101010101" charset="-122"/>
            </a:endParaRPr>
          </a:p>
        </p:txBody>
      </p:sp>
      <p:sp>
        <p:nvSpPr>
          <p:cNvPr id="4" name="文本框 3"/>
          <p:cNvSpPr txBox="1"/>
          <p:nvPr/>
        </p:nvSpPr>
        <p:spPr>
          <a:xfrm>
            <a:off x="512445" y="926465"/>
            <a:ext cx="6096000" cy="337185"/>
          </a:xfrm>
          <a:prstGeom prst="rect">
            <a:avLst/>
          </a:prstGeom>
          <a:noFill/>
        </p:spPr>
        <p:txBody>
          <a:bodyPr wrap="square" rtlCol="0" anchor="t">
            <a:spAutoFit/>
          </a:bodyPr>
          <a:p>
            <a:r>
              <a:rPr lang="zh-CN" altLang="en-US" sz="1600">
                <a:latin typeface="华文楷体" panose="02010600040101010101" charset="-122"/>
                <a:ea typeface="华文楷体" panose="02010600040101010101" charset="-122"/>
              </a:rPr>
              <a:t>通过预先定义好的情感词典来分析文本中的情感倾向</a:t>
            </a:r>
            <a:endParaRPr lang="zh-CN" altLang="en-US" sz="1600">
              <a:latin typeface="华文楷体" panose="02010600040101010101" charset="-122"/>
              <a:ea typeface="华文楷体" panose="02010600040101010101"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grpSp>
      <p:sp>
        <p:nvSpPr>
          <p:cNvPr id="2046854754" name="文本框 17"/>
          <p:cNvSpPr txBox="1"/>
          <p:nvPr/>
        </p:nvSpPr>
        <p:spPr bwMode="auto">
          <a:xfrm rot="20700000">
            <a:off x="151765" y="144463"/>
            <a:ext cx="1009650" cy="645160"/>
          </a:xfrm>
          <a:prstGeom prst="rect">
            <a:avLst/>
          </a:prstGeom>
          <a:noFill/>
          <a:ln w="9525">
            <a:noFill/>
          </a:ln>
        </p:spPr>
        <p:txBody>
          <a:bodyPr wrap="square" anchor="ctr" anchorCtr="0">
            <a:spAutoFit/>
          </a:bodyPr>
          <a:p>
            <a:pPr>
              <a:defRPr/>
            </a:pPr>
            <a:r>
              <a:rPr lang="en-US" sz="3600" b="1">
                <a:solidFill>
                  <a:schemeClr val="bg1"/>
                </a:solidFill>
                <a:latin typeface="微软雅黑" panose="020B0503020204020204" charset="-122"/>
                <a:ea typeface="微软雅黑" panose="020B0503020204020204" charset="-122"/>
                <a:cs typeface="思源黑体 CN Normal"/>
              </a:rPr>
              <a:t>03</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0375"/>
          </a:xfrm>
          <a:prstGeom prst="rect">
            <a:avLst/>
          </a:prstGeom>
          <a:noFill/>
        </p:spPr>
        <p:txBody>
          <a:bodyPr wrap="square" rtlCol="0">
            <a:spAutoFit/>
          </a:bodyPr>
          <a:p>
            <a:pPr>
              <a:defRPr/>
            </a:pPr>
            <a:r>
              <a:rPr lang="zh-CN" altLang="en-US" sz="2400" b="1">
                <a:solidFill>
                  <a:schemeClr val="bg1"/>
                </a:solidFill>
                <a:latin typeface="+mn-ea"/>
                <a:sym typeface="+mn-ea"/>
              </a:rPr>
              <a:t>传统机器学习</a:t>
            </a:r>
            <a:endParaRPr lang="zh-CN" altLang="en-US" sz="2400" b="1">
              <a:solidFill>
                <a:schemeClr val="bg1"/>
              </a:solidFill>
              <a:latin typeface="+mn-ea"/>
              <a:cs typeface="思源黑体 CN Normal"/>
              <a:sym typeface="+mn-ea"/>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2" name="圆角矩形 1"/>
          <p:cNvSpPr/>
          <p:nvPr/>
        </p:nvSpPr>
        <p:spPr>
          <a:xfrm>
            <a:off x="331470" y="127254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语料</a:t>
            </a:r>
            <a:r>
              <a:rPr lang="zh-CN" altLang="en-US">
                <a:solidFill>
                  <a:schemeClr val="tx1"/>
                </a:solidFill>
                <a:latin typeface="华文楷体" panose="02010600040101010101" charset="-122"/>
                <a:ea typeface="华文楷体" panose="02010600040101010101" charset="-122"/>
              </a:rPr>
              <a:t>准备</a:t>
            </a:r>
            <a:endParaRPr lang="zh-CN" altLang="en-US">
              <a:solidFill>
                <a:schemeClr val="tx1"/>
              </a:solidFill>
              <a:latin typeface="华文楷体" panose="02010600040101010101" charset="-122"/>
              <a:ea typeface="华文楷体" panose="02010600040101010101" charset="-122"/>
            </a:endParaRPr>
          </a:p>
        </p:txBody>
      </p:sp>
      <p:sp>
        <p:nvSpPr>
          <p:cNvPr id="11" name="圆角矩形 10"/>
          <p:cNvSpPr/>
          <p:nvPr/>
        </p:nvSpPr>
        <p:spPr>
          <a:xfrm>
            <a:off x="331470" y="237617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文本向量化</a:t>
            </a:r>
            <a:endParaRPr lang="zh-CN" altLang="en-US">
              <a:solidFill>
                <a:schemeClr val="tx1"/>
              </a:solidFill>
              <a:latin typeface="华文楷体" panose="02010600040101010101" charset="-122"/>
              <a:ea typeface="华文楷体" panose="02010600040101010101" charset="-122"/>
            </a:endParaRPr>
          </a:p>
        </p:txBody>
      </p:sp>
      <p:sp>
        <p:nvSpPr>
          <p:cNvPr id="12" name="圆角矩形 11"/>
          <p:cNvSpPr/>
          <p:nvPr/>
        </p:nvSpPr>
        <p:spPr>
          <a:xfrm>
            <a:off x="331470" y="348107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特征选择</a:t>
            </a:r>
            <a:endParaRPr lang="zh-CN" altLang="en-US">
              <a:solidFill>
                <a:schemeClr val="tx1"/>
              </a:solidFill>
              <a:latin typeface="华文楷体" panose="02010600040101010101" charset="-122"/>
              <a:ea typeface="华文楷体" panose="02010600040101010101" charset="-122"/>
            </a:endParaRPr>
          </a:p>
        </p:txBody>
      </p:sp>
      <p:sp>
        <p:nvSpPr>
          <p:cNvPr id="13" name="圆角矩形 12"/>
          <p:cNvSpPr/>
          <p:nvPr/>
        </p:nvSpPr>
        <p:spPr>
          <a:xfrm>
            <a:off x="331470" y="464693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分类器训练</a:t>
            </a:r>
            <a:endParaRPr lang="zh-CN" altLang="en-US">
              <a:solidFill>
                <a:schemeClr val="tx1"/>
              </a:solidFill>
              <a:latin typeface="华文楷体" panose="02010600040101010101" charset="-122"/>
              <a:ea typeface="华文楷体" panose="02010600040101010101" charset="-122"/>
            </a:endParaRPr>
          </a:p>
        </p:txBody>
      </p:sp>
      <p:sp>
        <p:nvSpPr>
          <p:cNvPr id="14" name="右箭头 13"/>
          <p:cNvSpPr/>
          <p:nvPr/>
        </p:nvSpPr>
        <p:spPr>
          <a:xfrm rot="5400000">
            <a:off x="1165860" y="2118360"/>
            <a:ext cx="274320"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5" name="文本框 14"/>
          <p:cNvSpPr txBox="1"/>
          <p:nvPr/>
        </p:nvSpPr>
        <p:spPr>
          <a:xfrm>
            <a:off x="2647315" y="1272540"/>
            <a:ext cx="9159240" cy="337185"/>
          </a:xfrm>
          <a:prstGeom prst="rect">
            <a:avLst/>
          </a:prstGeom>
        </p:spPr>
        <p:txBody>
          <a:bodyPr wrap="square">
            <a:spAutoFit/>
          </a:bodyPr>
          <a:p>
            <a:r>
              <a:rPr lang="en-US" altLang="zh-CN" sz="1600">
                <a:latin typeface="Times New Roman" panose="02020603050405020304" charset="0"/>
                <a:cs typeface="Times New Roman" panose="02020603050405020304" charset="0"/>
              </a:rPr>
              <a:t>1.</a:t>
            </a:r>
            <a:r>
              <a:rPr lang="zh-CN" altLang="en-US" sz="1600">
                <a:latin typeface="Times New Roman" panose="02020603050405020304" charset="0"/>
                <a:cs typeface="Times New Roman" panose="02020603050405020304" charset="0"/>
              </a:rPr>
              <a:t>对弹幕文本集</a:t>
            </a:r>
            <a:r>
              <a:rPr lang="en-US" altLang="zh-CN" sz="1600">
                <a:latin typeface="Times New Roman" panose="02020603050405020304" charset="0"/>
                <a:cs typeface="Times New Roman" panose="02020603050405020304" charset="0"/>
              </a:rPr>
              <a:t>D={(x1,y1),...,(xN,yN)}</a:t>
            </a:r>
            <a:r>
              <a:rPr lang="zh-CN" altLang="en-US" sz="1600">
                <a:latin typeface="Times New Roman" panose="02020603050405020304" charset="0"/>
                <a:cs typeface="Times New Roman" panose="02020603050405020304" charset="0"/>
              </a:rPr>
              <a:t>进行人工标注，</a:t>
            </a:r>
            <a:r>
              <a:rPr lang="en-US" altLang="zh-CN" sz="1600">
                <a:latin typeface="Times New Roman" panose="02020603050405020304" charset="0"/>
                <a:cs typeface="Times New Roman" panose="02020603050405020304" charset="0"/>
              </a:rPr>
              <a:t>yi∈{+1,−1}</a:t>
            </a:r>
            <a:r>
              <a:rPr lang="zh-CN" altLang="en-US" sz="1600">
                <a:latin typeface="Times New Roman" panose="02020603050405020304" charset="0"/>
                <a:cs typeface="Times New Roman" panose="02020603050405020304" charset="0"/>
              </a:rPr>
              <a:t>表示正向</a:t>
            </a:r>
            <a:r>
              <a:rPr lang="en-US" altLang="zh-CN" sz="1600">
                <a:latin typeface="Times New Roman" panose="02020603050405020304" charset="0"/>
                <a:cs typeface="Times New Roman" panose="02020603050405020304" charset="0"/>
              </a:rPr>
              <a:t>/</a:t>
            </a:r>
            <a:r>
              <a:rPr lang="zh-CN" altLang="en-US" sz="1600">
                <a:latin typeface="Times New Roman" panose="02020603050405020304" charset="0"/>
                <a:cs typeface="Times New Roman" panose="02020603050405020304" charset="0"/>
              </a:rPr>
              <a:t>负向。</a:t>
            </a:r>
            <a:endParaRPr lang="zh-CN" altLang="en-US" sz="1600">
              <a:latin typeface="Times New Roman" panose="02020603050405020304" charset="0"/>
              <a:cs typeface="Times New Roman" panose="02020603050405020304" charset="0"/>
            </a:endParaRPr>
          </a:p>
        </p:txBody>
      </p:sp>
      <p:sp>
        <p:nvSpPr>
          <p:cNvPr id="17" name="文本框 16"/>
          <p:cNvSpPr txBox="1"/>
          <p:nvPr/>
        </p:nvSpPr>
        <p:spPr>
          <a:xfrm>
            <a:off x="2647315" y="1982470"/>
            <a:ext cx="8217535" cy="337185"/>
          </a:xfrm>
          <a:prstGeom prst="rect">
            <a:avLst/>
          </a:prstGeom>
          <a:noFill/>
        </p:spPr>
        <p:txBody>
          <a:bodyPr wrap="square" rtlCol="0">
            <a:spAutoFit/>
          </a:bodyPr>
          <a:p>
            <a:r>
              <a:rPr lang="en-US" altLang="zh-CN" sz="1600">
                <a:latin typeface="Times New Roman" panose="02020603050405020304" charset="0"/>
                <a:cs typeface="Times New Roman" panose="02020603050405020304" charset="0"/>
              </a:rPr>
              <a:t>2.</a:t>
            </a:r>
            <a:r>
              <a:rPr lang="zh-CN" altLang="en-US" sz="1600">
                <a:latin typeface="Times New Roman" panose="02020603050405020304" charset="0"/>
                <a:cs typeface="Times New Roman" panose="02020603050405020304" charset="0"/>
              </a:rPr>
              <a:t>采用词袋模型，先分词得到词汇表</a:t>
            </a:r>
            <a:r>
              <a:rPr lang="en-US" altLang="zh-CN" sz="1600">
                <a:latin typeface="Times New Roman" panose="02020603050405020304" charset="0"/>
                <a:cs typeface="Times New Roman" panose="02020603050405020304" charset="0"/>
              </a:rPr>
              <a:t>V</a:t>
            </a:r>
            <a:r>
              <a:rPr lang="zh-CN" altLang="en-US" sz="1600">
                <a:latin typeface="Times New Roman" panose="02020603050405020304" charset="0"/>
                <a:cs typeface="Times New Roman" panose="02020603050405020304" charset="0"/>
              </a:rPr>
              <a:t>，再计算每句的</a:t>
            </a:r>
            <a:r>
              <a:rPr lang="en-US" altLang="zh-CN" sz="1600">
                <a:latin typeface="Times New Roman" panose="02020603050405020304" charset="0"/>
                <a:cs typeface="Times New Roman" panose="02020603050405020304" charset="0"/>
              </a:rPr>
              <a:t>TF-IDF</a:t>
            </a:r>
            <a:r>
              <a:rPr lang="zh-CN" altLang="en-US" sz="1600">
                <a:latin typeface="Times New Roman" panose="02020603050405020304" charset="0"/>
                <a:cs typeface="Times New Roman" panose="02020603050405020304" charset="0"/>
              </a:rPr>
              <a:t>权重</a:t>
            </a:r>
            <a:endParaRPr lang="zh-CN" altLang="en-US" sz="1600">
              <a:latin typeface="Times New Roman" panose="02020603050405020304" charset="0"/>
              <a:cs typeface="Times New Roman" panose="02020603050405020304" charset="0"/>
            </a:endParaRPr>
          </a:p>
        </p:txBody>
      </p:sp>
      <p:sp>
        <p:nvSpPr>
          <p:cNvPr id="20" name="文本框 19"/>
          <p:cNvSpPr txBox="1"/>
          <p:nvPr/>
        </p:nvSpPr>
        <p:spPr>
          <a:xfrm>
            <a:off x="2647315" y="3523933"/>
            <a:ext cx="5080000" cy="337185"/>
          </a:xfrm>
          <a:prstGeom prst="rect">
            <a:avLst/>
          </a:prstGeom>
        </p:spPr>
        <p:txBody>
          <a:bodyPr>
            <a:spAutoFit/>
          </a:bodyPr>
          <a:p>
            <a:r>
              <a:rPr lang="en-US" altLang="zh-CN" sz="1600">
                <a:latin typeface="Times New Roman" panose="02020603050405020304" charset="0"/>
                <a:cs typeface="Times New Roman" panose="02020603050405020304" charset="0"/>
              </a:rPr>
              <a:t>3.</a:t>
            </a:r>
            <a:r>
              <a:rPr lang="zh-CN" altLang="en-US" sz="1600">
                <a:latin typeface="Times New Roman" panose="02020603050405020304" charset="0"/>
                <a:cs typeface="Times New Roman" panose="02020603050405020304" charset="0"/>
              </a:rPr>
              <a:t>用卡方检验或信息增益筛选高区分度特征，降低维度</a:t>
            </a:r>
            <a:endParaRPr lang="zh-CN" altLang="en-US" sz="1600">
              <a:latin typeface="Times New Roman" panose="02020603050405020304" charset="0"/>
              <a:cs typeface="Times New Roman" panose="02020603050405020304" charset="0"/>
            </a:endParaRPr>
          </a:p>
        </p:txBody>
      </p:sp>
      <p:sp>
        <p:nvSpPr>
          <p:cNvPr id="24" name="右箭头 23"/>
          <p:cNvSpPr/>
          <p:nvPr/>
        </p:nvSpPr>
        <p:spPr>
          <a:xfrm rot="5400000">
            <a:off x="1165860" y="3209290"/>
            <a:ext cx="274320"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a:p>
            <a:pPr algn="ctr"/>
            <a:endParaRPr lang="zh-CN" altLang="en-US"/>
          </a:p>
        </p:txBody>
      </p:sp>
      <p:sp>
        <p:nvSpPr>
          <p:cNvPr id="25" name="右箭头 24"/>
          <p:cNvSpPr/>
          <p:nvPr/>
        </p:nvSpPr>
        <p:spPr>
          <a:xfrm rot="5400000">
            <a:off x="1148715" y="4358005"/>
            <a:ext cx="308610"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6" name="文本框 25"/>
          <p:cNvSpPr txBox="1"/>
          <p:nvPr/>
        </p:nvSpPr>
        <p:spPr>
          <a:xfrm>
            <a:off x="617855" y="904875"/>
            <a:ext cx="6096000" cy="368300"/>
          </a:xfrm>
          <a:prstGeom prst="rect">
            <a:avLst/>
          </a:prstGeom>
          <a:noFill/>
        </p:spPr>
        <p:txBody>
          <a:bodyPr wrap="square" rtlCol="0" anchor="t">
            <a:spAutoFit/>
          </a:bodyPr>
          <a:p>
            <a:r>
              <a:rPr lang="zh-CN" altLang="en-US">
                <a:latin typeface="华文楷体" panose="02010600040101010101" charset="-122"/>
                <a:ea typeface="华文楷体" panose="02010600040101010101" charset="-122"/>
                <a:sym typeface="+mn-ea"/>
              </a:rPr>
              <a:t>传统机器学习把情感分析视为</a:t>
            </a:r>
            <a:r>
              <a:rPr lang="zh-CN" altLang="en-US">
                <a:solidFill>
                  <a:srgbClr val="FF0000"/>
                </a:solidFill>
                <a:latin typeface="华文楷体" panose="02010600040101010101" charset="-122"/>
                <a:ea typeface="华文楷体" panose="02010600040101010101" charset="-122"/>
                <a:sym typeface="+mn-ea"/>
              </a:rPr>
              <a:t>有监督文本二分类</a:t>
            </a:r>
            <a:r>
              <a:rPr lang="zh-CN" altLang="en-US">
                <a:latin typeface="华文楷体" panose="02010600040101010101" charset="-122"/>
                <a:ea typeface="华文楷体" panose="02010600040101010101" charset="-122"/>
                <a:sym typeface="+mn-ea"/>
              </a:rPr>
              <a:t>问题</a:t>
            </a:r>
            <a:endParaRPr lang="zh-CN" altLang="en-US">
              <a:latin typeface="华文楷体" panose="02010600040101010101" charset="-122"/>
              <a:ea typeface="华文楷体" panose="02010600040101010101" charset="-122"/>
              <a:sym typeface="+mn-ea"/>
            </a:endParaRPr>
          </a:p>
        </p:txBody>
      </p:sp>
      <p:pic>
        <p:nvPicPr>
          <p:cNvPr id="3" name="图片 2"/>
          <p:cNvPicPr>
            <a:picLocks noChangeAspect="1"/>
          </p:cNvPicPr>
          <p:nvPr/>
        </p:nvPicPr>
        <p:blipFill>
          <a:blip r:embed="rId2"/>
          <a:stretch>
            <a:fillRect/>
          </a:stretch>
        </p:blipFill>
        <p:spPr>
          <a:xfrm>
            <a:off x="4104005" y="2400300"/>
            <a:ext cx="6635115" cy="1119505"/>
          </a:xfrm>
          <a:prstGeom prst="rect">
            <a:avLst/>
          </a:prstGeom>
        </p:spPr>
      </p:pic>
      <p:pic>
        <p:nvPicPr>
          <p:cNvPr id="4" name="图片 3"/>
          <p:cNvPicPr>
            <a:picLocks noChangeAspect="1"/>
          </p:cNvPicPr>
          <p:nvPr/>
        </p:nvPicPr>
        <p:blipFill>
          <a:blip r:embed="rId3"/>
          <a:stretch>
            <a:fillRect/>
          </a:stretch>
        </p:blipFill>
        <p:spPr>
          <a:xfrm>
            <a:off x="4104005" y="3921760"/>
            <a:ext cx="6559550" cy="2251075"/>
          </a:xfrm>
          <a:prstGeom prst="rect">
            <a:avLst/>
          </a:prstGeom>
        </p:spPr>
      </p:pic>
      <p:sp>
        <p:nvSpPr>
          <p:cNvPr id="6" name="文本框 5"/>
          <p:cNvSpPr txBox="1"/>
          <p:nvPr/>
        </p:nvSpPr>
        <p:spPr>
          <a:xfrm>
            <a:off x="2649220" y="4646930"/>
            <a:ext cx="1499870" cy="337185"/>
          </a:xfrm>
          <a:prstGeom prst="rect">
            <a:avLst/>
          </a:prstGeom>
        </p:spPr>
        <p:txBody>
          <a:bodyPr wrap="square">
            <a:spAutoFit/>
          </a:bodyPr>
          <a:p>
            <a:r>
              <a:rPr lang="en-US" altLang="zh-CN" sz="1600">
                <a:latin typeface="Times New Roman" panose="02020603050405020304" charset="0"/>
                <a:cs typeface="Times New Roman" panose="02020603050405020304" charset="0"/>
              </a:rPr>
              <a:t>4.</a:t>
            </a:r>
            <a:r>
              <a:rPr lang="zh-CN" altLang="en-US" sz="1600">
                <a:latin typeface="Times New Roman" panose="02020603050405020304" charset="0"/>
                <a:cs typeface="Times New Roman" panose="02020603050405020304" charset="0"/>
              </a:rPr>
              <a:t>常用算法</a:t>
            </a:r>
            <a:endParaRPr lang="zh-CN" altLang="en-US" sz="1600">
              <a:latin typeface="Times New Roman" panose="02020603050405020304" charset="0"/>
              <a:cs typeface="Times New Roman" panose="02020603050405020304" charset="0"/>
            </a:endParaRPr>
          </a:p>
        </p:txBody>
      </p:sp>
      <p:sp>
        <p:nvSpPr>
          <p:cNvPr id="9" name="左大括号 8"/>
          <p:cNvSpPr/>
          <p:nvPr/>
        </p:nvSpPr>
        <p:spPr>
          <a:xfrm>
            <a:off x="3852545" y="4097020"/>
            <a:ext cx="421005" cy="1528445"/>
          </a:xfrm>
          <a:prstGeom prst="leftBrace">
            <a:avLst>
              <a:gd name="adj1" fmla="val 8333"/>
              <a:gd name="adj2" fmla="val 50019"/>
            </a:avLst>
          </a:prstGeom>
          <a:noFill/>
          <a:ln>
            <a:solidFill>
              <a:srgbClr val="C00000"/>
            </a:solidFill>
          </a:ln>
          <a:extLst>
            <a:ext uri="{909E8E84-426E-40DD-AFC4-6F175D3DCCD1}">
              <a14:hiddenFill xmlns:a14="http://schemas.microsoft.com/office/drawing/2010/main">
                <a:solidFill>
                  <a:srgbClr val="C00000"/>
                </a:solidFill>
              </a14:hiddenFill>
            </a:ext>
          </a:extLst>
        </p:spPr>
        <p:style>
          <a:lnRef idx="2">
            <a:schemeClr val="accent1"/>
          </a:lnRef>
          <a:fillRef idx="0">
            <a:srgbClr val="FFFFFF"/>
          </a:fillRef>
          <a:effectRef idx="0">
            <a:srgbClr val="FFFFFF"/>
          </a:effectRef>
          <a:fontRef idx="minor">
            <a:schemeClr val="tx1"/>
          </a:fontRef>
        </p:style>
        <p:txBody>
          <a:bodyPr rtlCol="0" anchor="ctr"/>
          <a:p>
            <a:pPr algn="ctr"/>
            <a:endParaRPr lang="zh-CN" altLang="en-US">
              <a:solidFill>
                <a:srgbClr val="FF0000"/>
              </a:solidFill>
            </a:endParaRPr>
          </a:p>
        </p:txBody>
      </p:sp>
      <p:sp>
        <p:nvSpPr>
          <p:cNvPr id="10" name="圆角矩形 9"/>
          <p:cNvSpPr/>
          <p:nvPr/>
        </p:nvSpPr>
        <p:spPr>
          <a:xfrm>
            <a:off x="331470" y="5965825"/>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预测与评估</a:t>
            </a:r>
            <a:endParaRPr lang="zh-CN" altLang="en-US">
              <a:solidFill>
                <a:schemeClr val="tx1"/>
              </a:solidFill>
              <a:latin typeface="华文楷体" panose="02010600040101010101" charset="-122"/>
              <a:ea typeface="华文楷体" panose="02010600040101010101" charset="-122"/>
            </a:endParaRPr>
          </a:p>
        </p:txBody>
      </p:sp>
      <p:sp>
        <p:nvSpPr>
          <p:cNvPr id="16" name="右箭头 15"/>
          <p:cNvSpPr/>
          <p:nvPr/>
        </p:nvSpPr>
        <p:spPr>
          <a:xfrm rot="5400000">
            <a:off x="1083945" y="5628005"/>
            <a:ext cx="438150"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9" name="文本框 18"/>
          <p:cNvSpPr txBox="1"/>
          <p:nvPr/>
        </p:nvSpPr>
        <p:spPr>
          <a:xfrm>
            <a:off x="2649220" y="6166803"/>
            <a:ext cx="5080000" cy="337185"/>
          </a:xfrm>
          <a:prstGeom prst="rect">
            <a:avLst/>
          </a:prstGeom>
        </p:spPr>
        <p:txBody>
          <a:bodyPr>
            <a:spAutoFit/>
          </a:bodyPr>
          <a:p>
            <a:r>
              <a:rPr lang="en-US" altLang="zh-CN" sz="1600"/>
              <a:t>5.</a:t>
            </a:r>
            <a:r>
              <a:rPr lang="zh-CN" altLang="en-US" sz="1600"/>
              <a:t>在测试集上计算准确率、</a:t>
            </a:r>
            <a:r>
              <a:rPr lang="en-US" altLang="zh-CN" sz="1600"/>
              <a:t>Precision</a:t>
            </a:r>
            <a:r>
              <a:rPr lang="zh-CN" altLang="en-US" sz="1600"/>
              <a:t>、</a:t>
            </a:r>
            <a:r>
              <a:rPr lang="en-US" altLang="zh-CN" sz="1600"/>
              <a:t>Recall</a:t>
            </a:r>
            <a:r>
              <a:rPr lang="zh-CN" altLang="en-US" sz="1600"/>
              <a:t>、</a:t>
            </a:r>
            <a:r>
              <a:rPr lang="en-US" altLang="zh-CN" sz="1600"/>
              <a:t>F1</a:t>
            </a:r>
            <a:endParaRPr lang="zh-CN" altLang="en-US" sz="1600"/>
          </a:p>
        </p:txBody>
      </p:sp>
      <p:sp>
        <p:nvSpPr>
          <p:cNvPr id="18" name="文本框 17"/>
          <p:cNvSpPr txBox="1"/>
          <p:nvPr/>
        </p:nvSpPr>
        <p:spPr>
          <a:xfrm>
            <a:off x="3719830" y="379095"/>
            <a:ext cx="7899400" cy="398780"/>
          </a:xfrm>
          <a:prstGeom prst="rect">
            <a:avLst/>
          </a:prstGeom>
        </p:spPr>
        <p:txBody>
          <a:bodyPr wrap="square">
            <a:spAutoFit/>
          </a:bodyPr>
          <a:p>
            <a:pPr marL="25400" indent="0" algn="l" fontAlgn="base">
              <a:spcBef>
                <a:spcPct val="0"/>
              </a:spcBef>
              <a:spcAft>
                <a:spcPct val="0"/>
              </a:spcAft>
            </a:pPr>
            <a:r>
              <a:rPr lang="en-US" altLang="zh-CN" sz="2000" b="0" i="0">
                <a:solidFill>
                  <a:schemeClr val="tx1"/>
                </a:solidFill>
                <a:latin typeface="华文楷体" panose="02010600040101010101" charset="-122"/>
                <a:ea typeface="华文楷体" panose="02010600040101010101" charset="-122"/>
                <a:cs typeface="华文楷体" panose="02010600040101010101" charset="-122"/>
              </a:rPr>
              <a:t>Python</a:t>
            </a:r>
            <a:r>
              <a:rPr lang="zh-CN" altLang="en-US" sz="2000" b="0" i="0">
                <a:solidFill>
                  <a:schemeClr val="tx1"/>
                </a:solidFill>
                <a:latin typeface="华文楷体" panose="02010600040101010101" charset="-122"/>
                <a:ea typeface="华文楷体" panose="02010600040101010101" charset="-122"/>
                <a:cs typeface="华文楷体" panose="02010600040101010101" charset="-122"/>
              </a:rPr>
              <a:t>工具</a:t>
            </a:r>
            <a:r>
              <a:rPr lang="en-US" altLang="zh-CN" sz="2000" b="0" i="0">
                <a:solidFill>
                  <a:schemeClr val="tx1"/>
                </a:solidFill>
                <a:latin typeface="华文楷体" panose="02010600040101010101" charset="-122"/>
                <a:ea typeface="华文楷体" panose="02010600040101010101" charset="-122"/>
                <a:cs typeface="华文楷体" panose="02010600040101010101" charset="-122"/>
              </a:rPr>
              <a:t>/</a:t>
            </a:r>
            <a:r>
              <a:rPr lang="zh-CN" altLang="en-US" sz="2000" b="0" i="0">
                <a:solidFill>
                  <a:schemeClr val="tx1"/>
                </a:solidFill>
                <a:latin typeface="华文楷体" panose="02010600040101010101" charset="-122"/>
                <a:ea typeface="华文楷体" panose="02010600040101010101" charset="-122"/>
                <a:cs typeface="华文楷体" panose="02010600040101010101" charset="-122"/>
              </a:rPr>
              <a:t>库：</a:t>
            </a:r>
            <a:r>
              <a:rPr lang="en-US" altLang="zh-CN" sz="2000" b="0" i="0">
                <a:solidFill>
                  <a:srgbClr val="FFFF00"/>
                </a:solidFill>
                <a:latin typeface="华文楷体" panose="02010600040101010101" charset="-122"/>
                <a:ea typeface="华文楷体" panose="02010600040101010101" charset="-122"/>
                <a:cs typeface="华文楷体" panose="02010600040101010101" charset="-122"/>
              </a:rPr>
              <a:t>scikit-learn + jieba</a:t>
            </a:r>
            <a:r>
              <a:rPr lang="zh-CN" altLang="en-US" sz="2000" b="0" i="0">
                <a:solidFill>
                  <a:srgbClr val="FFFF00"/>
                </a:solidFill>
                <a:latin typeface="华文楷体" panose="02010600040101010101" charset="-122"/>
                <a:ea typeface="华文楷体" panose="02010600040101010101" charset="-122"/>
                <a:cs typeface="华文楷体" panose="02010600040101010101" charset="-122"/>
              </a:rPr>
              <a:t>分词</a:t>
            </a:r>
            <a:r>
              <a:rPr lang="en-US" altLang="zh-CN" sz="2000" b="0" i="0">
                <a:solidFill>
                  <a:srgbClr val="FFFF00"/>
                </a:solidFill>
                <a:latin typeface="华文楷体" panose="02010600040101010101" charset="-122"/>
                <a:ea typeface="华文楷体" panose="02010600040101010101" charset="-122"/>
                <a:cs typeface="华文楷体" panose="02010600040101010101" charset="-122"/>
              </a:rPr>
              <a:t> + TF-IDF</a:t>
            </a:r>
            <a:endParaRPr lang="en-US" altLang="zh-CN" sz="2000" b="0" i="0">
              <a:solidFill>
                <a:srgbClr val="FFFF00"/>
              </a:solidFill>
              <a:latin typeface="华文楷体" panose="02010600040101010101" charset="-122"/>
              <a:ea typeface="华文楷体" panose="02010600040101010101" charset="-122"/>
              <a:cs typeface="华文楷体" panose="02010600040101010101"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grpSp>
      <p:sp>
        <p:nvSpPr>
          <p:cNvPr id="2046854754" name="文本框 17"/>
          <p:cNvSpPr txBox="1"/>
          <p:nvPr/>
        </p:nvSpPr>
        <p:spPr bwMode="auto">
          <a:xfrm rot="20700000">
            <a:off x="151765" y="144463"/>
            <a:ext cx="1009650" cy="645160"/>
          </a:xfrm>
          <a:prstGeom prst="rect">
            <a:avLst/>
          </a:prstGeom>
          <a:noFill/>
          <a:ln w="9525">
            <a:noFill/>
          </a:ln>
        </p:spPr>
        <p:txBody>
          <a:bodyPr wrap="square" anchor="ctr" anchorCtr="0">
            <a:spAutoFit/>
          </a:bodyPr>
          <a:p>
            <a:pPr>
              <a:defRPr/>
            </a:pPr>
            <a:r>
              <a:rPr lang="en-US" sz="3600" b="1">
                <a:solidFill>
                  <a:schemeClr val="bg1"/>
                </a:solidFill>
                <a:latin typeface="微软雅黑" panose="020B0503020204020204" charset="-122"/>
                <a:ea typeface="微软雅黑" panose="020B0503020204020204" charset="-122"/>
                <a:cs typeface="思源黑体 CN Normal"/>
              </a:rPr>
              <a:t>03</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0375"/>
          </a:xfrm>
          <a:prstGeom prst="rect">
            <a:avLst/>
          </a:prstGeom>
          <a:noFill/>
        </p:spPr>
        <p:txBody>
          <a:bodyPr wrap="square" rtlCol="0">
            <a:spAutoFit/>
          </a:bodyPr>
          <a:p>
            <a:pPr>
              <a:defRPr/>
            </a:pPr>
            <a:r>
              <a:rPr lang="zh-CN" altLang="en-US" sz="2400" b="1">
                <a:solidFill>
                  <a:schemeClr val="bg1"/>
                </a:solidFill>
                <a:latin typeface="+mn-ea"/>
                <a:cs typeface="思源黑体 CN Normal"/>
                <a:sym typeface="+mn-ea"/>
              </a:rPr>
              <a:t>深度学习轻量级</a:t>
            </a:r>
            <a:r>
              <a:rPr lang="en-US" altLang="zh-CN" sz="2400" b="1">
                <a:solidFill>
                  <a:schemeClr val="bg1"/>
                </a:solidFill>
                <a:latin typeface="+mn-ea"/>
                <a:cs typeface="思源黑体 CN Normal"/>
                <a:sym typeface="+mn-ea"/>
              </a:rPr>
              <a:t>BERT</a:t>
            </a:r>
            <a:r>
              <a:rPr lang="zh-CN" altLang="en-US" sz="2400" b="1">
                <a:solidFill>
                  <a:schemeClr val="bg1"/>
                </a:solidFill>
                <a:latin typeface="+mn-ea"/>
                <a:cs typeface="思源黑体 CN Normal"/>
                <a:sym typeface="+mn-ea"/>
              </a:rPr>
              <a:t>模型</a:t>
            </a:r>
            <a:endParaRPr lang="zh-CN" altLang="en-US" sz="2400" b="1">
              <a:solidFill>
                <a:schemeClr val="bg1"/>
              </a:solidFill>
              <a:latin typeface="+mn-ea"/>
              <a:cs typeface="思源黑体 CN Normal"/>
              <a:sym typeface="+mn-ea"/>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2" name="圆角矩形 1"/>
          <p:cNvSpPr/>
          <p:nvPr/>
        </p:nvSpPr>
        <p:spPr>
          <a:xfrm>
            <a:off x="331470" y="936625"/>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数据准备</a:t>
            </a:r>
            <a:endParaRPr lang="zh-CN" altLang="en-US">
              <a:solidFill>
                <a:schemeClr val="tx1"/>
              </a:solidFill>
              <a:latin typeface="华文楷体" panose="02010600040101010101" charset="-122"/>
              <a:ea typeface="华文楷体" panose="02010600040101010101" charset="-122"/>
            </a:endParaRPr>
          </a:p>
        </p:txBody>
      </p:sp>
      <p:sp>
        <p:nvSpPr>
          <p:cNvPr id="11" name="圆角矩形 10"/>
          <p:cNvSpPr/>
          <p:nvPr/>
        </p:nvSpPr>
        <p:spPr>
          <a:xfrm>
            <a:off x="331470" y="194056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预训练模型</a:t>
            </a:r>
            <a:endParaRPr lang="zh-CN" altLang="en-US">
              <a:solidFill>
                <a:schemeClr val="tx1"/>
              </a:solidFill>
              <a:latin typeface="华文楷体" panose="02010600040101010101" charset="-122"/>
              <a:ea typeface="华文楷体" panose="02010600040101010101" charset="-122"/>
            </a:endParaRPr>
          </a:p>
        </p:txBody>
      </p:sp>
      <p:sp>
        <p:nvSpPr>
          <p:cNvPr id="12" name="圆角矩形 11"/>
          <p:cNvSpPr/>
          <p:nvPr/>
        </p:nvSpPr>
        <p:spPr>
          <a:xfrm>
            <a:off x="331470" y="2917825"/>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输入表示</a:t>
            </a:r>
            <a:endParaRPr lang="zh-CN" altLang="en-US">
              <a:solidFill>
                <a:schemeClr val="tx1"/>
              </a:solidFill>
              <a:latin typeface="华文楷体" panose="02010600040101010101" charset="-122"/>
              <a:ea typeface="华文楷体" panose="02010600040101010101" charset="-122"/>
            </a:endParaRPr>
          </a:p>
        </p:txBody>
      </p:sp>
      <p:sp>
        <p:nvSpPr>
          <p:cNvPr id="13" name="圆角矩形 12"/>
          <p:cNvSpPr/>
          <p:nvPr/>
        </p:nvSpPr>
        <p:spPr>
          <a:xfrm>
            <a:off x="331470" y="389509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a:solidFill>
                  <a:schemeClr val="tx1"/>
                </a:solidFill>
                <a:latin typeface="华文楷体" panose="02010600040101010101" charset="-122"/>
                <a:ea typeface="华文楷体" panose="02010600040101010101" charset="-122"/>
              </a:rPr>
              <a:t> </a:t>
            </a:r>
            <a:r>
              <a:rPr lang="zh-CN" altLang="en-US">
                <a:solidFill>
                  <a:schemeClr val="tx1"/>
                </a:solidFill>
                <a:latin typeface="华文楷体" panose="02010600040101010101" charset="-122"/>
                <a:ea typeface="华文楷体" panose="02010600040101010101" charset="-122"/>
              </a:rPr>
              <a:t>双向上下文编码</a:t>
            </a:r>
            <a:endParaRPr lang="zh-CN" altLang="en-US">
              <a:solidFill>
                <a:schemeClr val="tx1"/>
              </a:solidFill>
              <a:latin typeface="华文楷体" panose="02010600040101010101" charset="-122"/>
              <a:ea typeface="华文楷体" panose="02010600040101010101" charset="-122"/>
            </a:endParaRPr>
          </a:p>
        </p:txBody>
      </p:sp>
      <p:sp>
        <p:nvSpPr>
          <p:cNvPr id="14" name="右箭头 13"/>
          <p:cNvSpPr/>
          <p:nvPr/>
        </p:nvSpPr>
        <p:spPr>
          <a:xfrm rot="5400000">
            <a:off x="1203325" y="1728470"/>
            <a:ext cx="200025"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5" name="文本框 14"/>
          <p:cNvSpPr txBox="1"/>
          <p:nvPr/>
        </p:nvSpPr>
        <p:spPr>
          <a:xfrm>
            <a:off x="2517140" y="998220"/>
            <a:ext cx="9159240" cy="337185"/>
          </a:xfrm>
          <a:prstGeom prst="rect">
            <a:avLst/>
          </a:prstGeom>
        </p:spPr>
        <p:txBody>
          <a:bodyPr wrap="square">
            <a:spAutoFit/>
          </a:bodyPr>
          <a:p>
            <a:r>
              <a:rPr lang="en-US" altLang="zh-CN" sz="1600">
                <a:latin typeface="Times New Roman" panose="02020603050405020304" charset="0"/>
                <a:cs typeface="Times New Roman" panose="02020603050405020304" charset="0"/>
              </a:rPr>
              <a:t>1.</a:t>
            </a:r>
            <a:r>
              <a:rPr lang="zh-CN" altLang="en-US" sz="1600">
                <a:latin typeface="Times New Roman" panose="02020603050405020304" charset="0"/>
                <a:cs typeface="Times New Roman" panose="02020603050405020304" charset="0"/>
              </a:rPr>
              <a:t>收集并</a:t>
            </a:r>
            <a:r>
              <a:rPr lang="zh-CN" altLang="en-US" sz="1600">
                <a:latin typeface="Times New Roman" panose="02020603050405020304" charset="0"/>
                <a:cs typeface="Times New Roman" panose="02020603050405020304" charset="0"/>
              </a:rPr>
              <a:t>人工标注弹幕对</a:t>
            </a:r>
            <a:r>
              <a:rPr lang="en-US" altLang="zh-CN" sz="1600">
                <a:latin typeface="Times New Roman" panose="02020603050405020304" charset="0"/>
                <a:cs typeface="Times New Roman" panose="02020603050405020304" charset="0"/>
              </a:rPr>
              <a:t>(xi,yi)</a:t>
            </a:r>
            <a:r>
              <a:rPr lang="zh-CN" altLang="en-US" sz="1600">
                <a:latin typeface="Times New Roman" panose="02020603050405020304" charset="0"/>
                <a:cs typeface="Times New Roman" panose="02020603050405020304" charset="0"/>
              </a:rPr>
              <a:t>，</a:t>
            </a:r>
            <a:r>
              <a:rPr lang="en-US" altLang="zh-CN" sz="1600">
                <a:latin typeface="Times New Roman" panose="02020603050405020304" charset="0"/>
                <a:cs typeface="Times New Roman" panose="02020603050405020304" charset="0"/>
              </a:rPr>
              <a:t>yi ∈{+1,−1}</a:t>
            </a:r>
            <a:endParaRPr lang="zh-CN" altLang="en-US" sz="1600">
              <a:latin typeface="Times New Roman" panose="02020603050405020304" charset="0"/>
              <a:cs typeface="Times New Roman" panose="02020603050405020304" charset="0"/>
            </a:endParaRPr>
          </a:p>
        </p:txBody>
      </p:sp>
      <p:sp>
        <p:nvSpPr>
          <p:cNvPr id="17" name="文本框 16"/>
          <p:cNvSpPr txBox="1"/>
          <p:nvPr/>
        </p:nvSpPr>
        <p:spPr>
          <a:xfrm>
            <a:off x="2517140" y="1940560"/>
            <a:ext cx="4345940" cy="583565"/>
          </a:xfrm>
          <a:prstGeom prst="rect">
            <a:avLst/>
          </a:prstGeom>
          <a:noFill/>
        </p:spPr>
        <p:txBody>
          <a:bodyPr wrap="square" rtlCol="0">
            <a:spAutoFit/>
          </a:bodyPr>
          <a:p>
            <a:r>
              <a:rPr lang="en-US" altLang="zh-CN" sz="1600">
                <a:latin typeface="Times New Roman" panose="02020603050405020304" charset="0"/>
                <a:cs typeface="Times New Roman" panose="02020603050405020304" charset="0"/>
              </a:rPr>
              <a:t>2.</a:t>
            </a:r>
            <a:r>
              <a:rPr lang="zh-CN" altLang="en-US" sz="1600">
                <a:latin typeface="Times New Roman" panose="02020603050405020304" charset="0"/>
                <a:cs typeface="Times New Roman" panose="02020603050405020304" charset="0"/>
              </a:rPr>
              <a:t>采用中文</a:t>
            </a:r>
            <a:r>
              <a:rPr lang="en-US" altLang="zh-CN" sz="1600">
                <a:latin typeface="Times New Roman" panose="02020603050405020304" charset="0"/>
                <a:cs typeface="Times New Roman" panose="02020603050405020304" charset="0"/>
              </a:rPr>
              <a:t>RoBERTa-wwm-ext</a:t>
            </a:r>
            <a:endParaRPr lang="en-US" altLang="zh-CN" sz="1600">
              <a:latin typeface="Times New Roman" panose="02020603050405020304" charset="0"/>
              <a:cs typeface="Times New Roman" panose="02020603050405020304" charset="0"/>
            </a:endParaRPr>
          </a:p>
          <a:p>
            <a:r>
              <a:rPr lang="zh-CN" altLang="en-US" sz="1600">
                <a:latin typeface="Times New Roman" panose="02020603050405020304" charset="0"/>
                <a:cs typeface="Times New Roman" panose="02020603050405020304" charset="0"/>
              </a:rPr>
              <a:t>（参数量</a:t>
            </a:r>
            <a:r>
              <a:rPr lang="en-US" altLang="zh-CN" sz="1600">
                <a:latin typeface="Times New Roman" panose="02020603050405020304" charset="0"/>
                <a:cs typeface="Times New Roman" panose="02020603050405020304" charset="0"/>
              </a:rPr>
              <a:t> xx M</a:t>
            </a:r>
            <a:r>
              <a:rPr lang="zh-CN" altLang="en-US" sz="1600">
                <a:latin typeface="Times New Roman" panose="02020603050405020304" charset="0"/>
                <a:cs typeface="Times New Roman" panose="02020603050405020304" charset="0"/>
              </a:rPr>
              <a:t>，层数</a:t>
            </a:r>
            <a:r>
              <a:rPr lang="en-US" altLang="zh-CN" sz="1600">
                <a:latin typeface="Times New Roman" panose="02020603050405020304" charset="0"/>
                <a:cs typeface="Times New Roman" panose="02020603050405020304" charset="0"/>
              </a:rPr>
              <a:t>xx</a:t>
            </a:r>
            <a:r>
              <a:rPr lang="zh-CN" altLang="en-US" sz="1600">
                <a:latin typeface="Times New Roman" panose="02020603050405020304" charset="0"/>
                <a:cs typeface="Times New Roman" panose="02020603050405020304" charset="0"/>
              </a:rPr>
              <a:t>层</a:t>
            </a:r>
            <a:r>
              <a:rPr lang="en-US" altLang="zh-CN" sz="1600">
                <a:latin typeface="Times New Roman" panose="02020603050405020304" charset="0"/>
                <a:cs typeface="Times New Roman" panose="02020603050405020304" charset="0"/>
              </a:rPr>
              <a:t> </a:t>
            </a:r>
            <a:r>
              <a:rPr lang="zh-CN" altLang="en-US" sz="1600">
                <a:latin typeface="Times New Roman" panose="02020603050405020304" charset="0"/>
                <a:cs typeface="Times New Roman" panose="02020603050405020304" charset="0"/>
              </a:rPr>
              <a:t>，隐层</a:t>
            </a:r>
            <a:r>
              <a:rPr lang="en-US" altLang="zh-CN" sz="1600">
                <a:latin typeface="Times New Roman" panose="02020603050405020304" charset="0"/>
                <a:cs typeface="Times New Roman" panose="02020603050405020304" charset="0"/>
              </a:rPr>
              <a:t>xx</a:t>
            </a:r>
            <a:r>
              <a:rPr lang="zh-CN" altLang="en-US" sz="1600">
                <a:latin typeface="Times New Roman" panose="02020603050405020304" charset="0"/>
                <a:cs typeface="Times New Roman" panose="02020603050405020304" charset="0"/>
              </a:rPr>
              <a:t>层</a:t>
            </a:r>
            <a:r>
              <a:rPr lang="en-US" altLang="zh-CN" sz="1600">
                <a:latin typeface="Times New Roman" panose="02020603050405020304" charset="0"/>
                <a:cs typeface="Times New Roman" panose="02020603050405020304" charset="0"/>
              </a:rPr>
              <a:t> </a:t>
            </a:r>
            <a:r>
              <a:rPr lang="zh-CN" altLang="en-US" sz="1600">
                <a:latin typeface="Times New Roman" panose="02020603050405020304" charset="0"/>
                <a:cs typeface="Times New Roman" panose="02020603050405020304" charset="0"/>
              </a:rPr>
              <a:t>）</a:t>
            </a:r>
            <a:endParaRPr lang="zh-CN" altLang="en-US" sz="1600">
              <a:latin typeface="Times New Roman" panose="02020603050405020304" charset="0"/>
              <a:cs typeface="Times New Roman" panose="02020603050405020304" charset="0"/>
            </a:endParaRPr>
          </a:p>
        </p:txBody>
      </p:sp>
      <p:sp>
        <p:nvSpPr>
          <p:cNvPr id="20" name="文本框 19"/>
          <p:cNvSpPr txBox="1"/>
          <p:nvPr/>
        </p:nvSpPr>
        <p:spPr>
          <a:xfrm>
            <a:off x="2517140" y="2699068"/>
            <a:ext cx="5080000" cy="337185"/>
          </a:xfrm>
          <a:prstGeom prst="rect">
            <a:avLst/>
          </a:prstGeom>
        </p:spPr>
        <p:txBody>
          <a:bodyPr>
            <a:spAutoFit/>
          </a:bodyPr>
          <a:p>
            <a:r>
              <a:rPr lang="en-US" altLang="zh-CN" sz="1600">
                <a:latin typeface="Times New Roman" panose="02020603050405020304" charset="0"/>
                <a:cs typeface="Times New Roman" panose="02020603050405020304" charset="0"/>
              </a:rPr>
              <a:t>3.</a:t>
            </a:r>
            <a:r>
              <a:rPr lang="zh-CN" altLang="en-US" sz="1600">
                <a:latin typeface="Times New Roman" panose="02020603050405020304" charset="0"/>
                <a:cs typeface="Times New Roman" panose="02020603050405020304" charset="0"/>
              </a:rPr>
              <a:t>每条弹幕</a:t>
            </a:r>
            <a:r>
              <a:rPr lang="en-US" altLang="zh-CN" sz="1600">
                <a:latin typeface="Times New Roman" panose="02020603050405020304" charset="0"/>
                <a:cs typeface="Times New Roman" panose="02020603050405020304" charset="0"/>
              </a:rPr>
              <a:t>x</a:t>
            </a:r>
            <a:r>
              <a:rPr lang="zh-CN" altLang="en-US" sz="1600">
                <a:latin typeface="Times New Roman" panose="02020603050405020304" charset="0"/>
                <a:cs typeface="Times New Roman" panose="02020603050405020304" charset="0"/>
              </a:rPr>
              <a:t>被表示为</a:t>
            </a:r>
            <a:endParaRPr lang="zh-CN" altLang="en-US" sz="1600">
              <a:latin typeface="Times New Roman" panose="02020603050405020304" charset="0"/>
              <a:cs typeface="Times New Roman" panose="02020603050405020304" charset="0"/>
            </a:endParaRPr>
          </a:p>
        </p:txBody>
      </p:sp>
      <p:sp>
        <p:nvSpPr>
          <p:cNvPr id="24" name="右箭头 23"/>
          <p:cNvSpPr/>
          <p:nvPr/>
        </p:nvSpPr>
        <p:spPr>
          <a:xfrm rot="5400000">
            <a:off x="1203325" y="2723515"/>
            <a:ext cx="200025"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a:p>
            <a:pPr algn="ctr"/>
            <a:endParaRPr lang="zh-CN" altLang="en-US"/>
          </a:p>
        </p:txBody>
      </p:sp>
      <p:sp>
        <p:nvSpPr>
          <p:cNvPr id="25" name="右箭头 24"/>
          <p:cNvSpPr/>
          <p:nvPr/>
        </p:nvSpPr>
        <p:spPr>
          <a:xfrm rot="5400000">
            <a:off x="1207770" y="3707765"/>
            <a:ext cx="191135"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文本框 5"/>
          <p:cNvSpPr txBox="1"/>
          <p:nvPr/>
        </p:nvSpPr>
        <p:spPr>
          <a:xfrm>
            <a:off x="2517140" y="3804285"/>
            <a:ext cx="8028305" cy="337185"/>
          </a:xfrm>
          <a:prstGeom prst="rect">
            <a:avLst/>
          </a:prstGeom>
        </p:spPr>
        <p:txBody>
          <a:bodyPr wrap="square">
            <a:spAutoFit/>
          </a:bodyPr>
          <a:p>
            <a:r>
              <a:rPr lang="en-US" altLang="zh-CN" sz="1600">
                <a:latin typeface="Times New Roman" panose="02020603050405020304" charset="0"/>
                <a:cs typeface="Times New Roman" panose="02020603050405020304" charset="0"/>
              </a:rPr>
              <a:t>4.</a:t>
            </a:r>
            <a:r>
              <a:rPr lang="zh-CN" altLang="en-US" sz="1600">
                <a:latin typeface="Times New Roman" panose="02020603050405020304" charset="0"/>
                <a:cs typeface="Times New Roman" panose="02020603050405020304" charset="0"/>
              </a:rPr>
              <a:t>通过多层</a:t>
            </a:r>
            <a:r>
              <a:rPr lang="en-US" altLang="zh-CN" sz="1600">
                <a:latin typeface="Times New Roman" panose="02020603050405020304" charset="0"/>
                <a:cs typeface="Times New Roman" panose="02020603050405020304" charset="0"/>
              </a:rPr>
              <a:t>Transformer </a:t>
            </a:r>
            <a:r>
              <a:rPr lang="zh-CN" altLang="en-US" sz="1600">
                <a:latin typeface="Times New Roman" panose="02020603050405020304" charset="0"/>
                <a:cs typeface="Times New Roman" panose="02020603050405020304" charset="0"/>
              </a:rPr>
              <a:t>块计算上下文向量</a:t>
            </a:r>
            <a:endParaRPr lang="zh-CN" altLang="en-US" sz="1600">
              <a:latin typeface="Times New Roman" panose="02020603050405020304" charset="0"/>
              <a:cs typeface="Times New Roman" panose="02020603050405020304" charset="0"/>
            </a:endParaRPr>
          </a:p>
        </p:txBody>
      </p:sp>
      <p:sp>
        <p:nvSpPr>
          <p:cNvPr id="10" name="圆角矩形 9"/>
          <p:cNvSpPr/>
          <p:nvPr/>
        </p:nvSpPr>
        <p:spPr>
          <a:xfrm>
            <a:off x="331470" y="4899025"/>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情感分类头</a:t>
            </a:r>
            <a:endParaRPr lang="zh-CN" altLang="en-US">
              <a:solidFill>
                <a:schemeClr val="tx1"/>
              </a:solidFill>
              <a:latin typeface="华文楷体" panose="02010600040101010101" charset="-122"/>
              <a:ea typeface="华文楷体" panose="02010600040101010101" charset="-122"/>
            </a:endParaRPr>
          </a:p>
        </p:txBody>
      </p:sp>
      <p:sp>
        <p:nvSpPr>
          <p:cNvPr id="16" name="右箭头 15"/>
          <p:cNvSpPr/>
          <p:nvPr/>
        </p:nvSpPr>
        <p:spPr>
          <a:xfrm rot="5400000">
            <a:off x="1201420" y="4691380"/>
            <a:ext cx="203835"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9" name="文本框 18"/>
          <p:cNvSpPr txBox="1"/>
          <p:nvPr/>
        </p:nvSpPr>
        <p:spPr>
          <a:xfrm>
            <a:off x="2517140" y="4936808"/>
            <a:ext cx="5080000" cy="337185"/>
          </a:xfrm>
          <a:prstGeom prst="rect">
            <a:avLst/>
          </a:prstGeom>
        </p:spPr>
        <p:txBody>
          <a:bodyPr>
            <a:spAutoFit/>
          </a:bodyPr>
          <a:p>
            <a:r>
              <a:rPr lang="en-US" altLang="zh-CN" sz="1600"/>
              <a:t>5.</a:t>
            </a:r>
            <a:r>
              <a:rPr lang="zh-CN" altLang="en-US" sz="1600"/>
              <a:t>在</a:t>
            </a:r>
            <a:r>
              <a:rPr lang="en-US" altLang="zh-CN" sz="1600"/>
              <a:t>hCLS </a:t>
            </a:r>
            <a:r>
              <a:rPr lang="zh-CN" altLang="en-US" sz="1600"/>
              <a:t>后接</a:t>
            </a:r>
            <a:r>
              <a:rPr lang="en-US" altLang="zh-CN" sz="1600"/>
              <a:t>Dense+Softmax</a:t>
            </a:r>
            <a:endParaRPr lang="en-US" altLang="zh-CN" sz="1600"/>
          </a:p>
        </p:txBody>
      </p:sp>
      <p:pic>
        <p:nvPicPr>
          <p:cNvPr id="18" name="图片 17"/>
          <p:cNvPicPr>
            <a:picLocks noChangeAspect="1"/>
          </p:cNvPicPr>
          <p:nvPr/>
        </p:nvPicPr>
        <p:blipFill>
          <a:blip r:embed="rId2"/>
          <a:stretch>
            <a:fillRect/>
          </a:stretch>
        </p:blipFill>
        <p:spPr>
          <a:xfrm>
            <a:off x="2517140" y="3044190"/>
            <a:ext cx="5630545" cy="760095"/>
          </a:xfrm>
          <a:prstGeom prst="rect">
            <a:avLst/>
          </a:prstGeom>
        </p:spPr>
      </p:pic>
      <p:pic>
        <p:nvPicPr>
          <p:cNvPr id="21" name="图片 20"/>
          <p:cNvPicPr>
            <a:picLocks noChangeAspect="1"/>
          </p:cNvPicPr>
          <p:nvPr/>
        </p:nvPicPr>
        <p:blipFill>
          <a:blip r:embed="rId3"/>
          <a:stretch>
            <a:fillRect/>
          </a:stretch>
        </p:blipFill>
        <p:spPr>
          <a:xfrm>
            <a:off x="2596515" y="4083685"/>
            <a:ext cx="5551170" cy="803275"/>
          </a:xfrm>
          <a:prstGeom prst="rect">
            <a:avLst/>
          </a:prstGeom>
        </p:spPr>
      </p:pic>
      <p:pic>
        <p:nvPicPr>
          <p:cNvPr id="22" name="图片 21"/>
          <p:cNvPicPr>
            <a:picLocks noChangeAspect="1"/>
          </p:cNvPicPr>
          <p:nvPr/>
        </p:nvPicPr>
        <p:blipFill>
          <a:blip r:embed="rId4"/>
          <a:stretch>
            <a:fillRect/>
          </a:stretch>
        </p:blipFill>
        <p:spPr>
          <a:xfrm>
            <a:off x="3356610" y="5260340"/>
            <a:ext cx="4791075" cy="514985"/>
          </a:xfrm>
          <a:prstGeom prst="rect">
            <a:avLst/>
          </a:prstGeom>
        </p:spPr>
      </p:pic>
      <p:sp>
        <p:nvSpPr>
          <p:cNvPr id="23" name="圆角矩形 22"/>
          <p:cNvSpPr/>
          <p:nvPr/>
        </p:nvSpPr>
        <p:spPr>
          <a:xfrm>
            <a:off x="331470" y="590296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微调</a:t>
            </a:r>
            <a:endParaRPr lang="zh-CN" altLang="en-US">
              <a:solidFill>
                <a:schemeClr val="tx1"/>
              </a:solidFill>
              <a:latin typeface="华文楷体" panose="02010600040101010101" charset="-122"/>
              <a:ea typeface="华文楷体" panose="02010600040101010101" charset="-122"/>
            </a:endParaRPr>
          </a:p>
        </p:txBody>
      </p:sp>
      <p:sp>
        <p:nvSpPr>
          <p:cNvPr id="27" name="右箭头 26"/>
          <p:cNvSpPr/>
          <p:nvPr/>
        </p:nvSpPr>
        <p:spPr>
          <a:xfrm rot="5400000">
            <a:off x="1201420" y="5695315"/>
            <a:ext cx="203835" cy="151765"/>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8" name="文本框 27"/>
          <p:cNvSpPr txBox="1"/>
          <p:nvPr/>
        </p:nvSpPr>
        <p:spPr>
          <a:xfrm>
            <a:off x="2517140" y="6069965"/>
            <a:ext cx="8373110" cy="337185"/>
          </a:xfrm>
          <a:prstGeom prst="rect">
            <a:avLst/>
          </a:prstGeom>
        </p:spPr>
        <p:txBody>
          <a:bodyPr wrap="square">
            <a:spAutoFit/>
          </a:bodyPr>
          <a:p>
            <a:r>
              <a:rPr lang="en-US" altLang="zh-CN" sz="1600"/>
              <a:t>6.</a:t>
            </a:r>
            <a:r>
              <a:rPr lang="zh-CN" altLang="en-US" sz="1600"/>
              <a:t>冻结底层或不冻结，以交叉熵损失最小化进行</a:t>
            </a:r>
            <a:r>
              <a:rPr lang="en-US" altLang="zh-CN" sz="1600"/>
              <a:t>2-3epoch</a:t>
            </a:r>
            <a:r>
              <a:rPr lang="zh-CN" altLang="en-US" sz="1600"/>
              <a:t>微调，学习率通常设</a:t>
            </a:r>
            <a:r>
              <a:rPr lang="en-US" altLang="zh-CN" sz="1600"/>
              <a:t>2×10^−5</a:t>
            </a:r>
            <a:endParaRPr lang="en-US" altLang="zh-CN" sz="1600"/>
          </a:p>
        </p:txBody>
      </p:sp>
      <p:pic>
        <p:nvPicPr>
          <p:cNvPr id="30" name="图片 29"/>
          <p:cNvPicPr>
            <a:picLocks noChangeAspect="1"/>
          </p:cNvPicPr>
          <p:nvPr/>
        </p:nvPicPr>
        <p:blipFill>
          <a:blip r:embed="rId5"/>
          <a:stretch>
            <a:fillRect/>
          </a:stretch>
        </p:blipFill>
        <p:spPr>
          <a:xfrm>
            <a:off x="8147685" y="1039495"/>
            <a:ext cx="3797935" cy="2783205"/>
          </a:xfrm>
          <a:prstGeom prst="rect">
            <a:avLst/>
          </a:prstGeom>
        </p:spPr>
      </p:pic>
      <p:sp>
        <p:nvSpPr>
          <p:cNvPr id="31" name="流程图: 过程 30"/>
          <p:cNvSpPr/>
          <p:nvPr/>
        </p:nvSpPr>
        <p:spPr>
          <a:xfrm>
            <a:off x="9229090" y="3875405"/>
            <a:ext cx="1841500" cy="405765"/>
          </a:xfrm>
          <a:prstGeom prst="flowChartProcess">
            <a:avLst/>
          </a:prstGeom>
          <a:solidFill>
            <a:schemeClr val="bg1"/>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1600">
                <a:solidFill>
                  <a:srgbClr val="FF0000"/>
                </a:solidFill>
                <a:latin typeface="华文隶书" panose="02010800040101010101" charset="-122"/>
                <a:ea typeface="华文隶书" panose="02010800040101010101" charset="-122"/>
                <a:cs typeface="华文隶书" panose="02010800040101010101" charset="-122"/>
              </a:rPr>
              <a:t>BERT </a:t>
            </a:r>
            <a:r>
              <a:rPr lang="zh-CN" altLang="en-US" sz="1600">
                <a:solidFill>
                  <a:srgbClr val="FF0000"/>
                </a:solidFill>
                <a:latin typeface="华文隶书" panose="02010800040101010101" charset="-122"/>
                <a:ea typeface="华文隶书" panose="02010800040101010101" charset="-122"/>
                <a:cs typeface="华文隶书" panose="02010800040101010101" charset="-122"/>
              </a:rPr>
              <a:t>模型结构图</a:t>
            </a:r>
            <a:endParaRPr lang="zh-CN" altLang="en-US" sz="1600">
              <a:solidFill>
                <a:srgbClr val="FF0000"/>
              </a:solidFill>
              <a:latin typeface="华文隶书" panose="02010800040101010101" charset="-122"/>
              <a:ea typeface="华文隶书" panose="02010800040101010101" charset="-122"/>
              <a:cs typeface="华文隶书" panose="02010800040101010101" charset="-122"/>
            </a:endParaRPr>
          </a:p>
        </p:txBody>
      </p:sp>
      <p:sp>
        <p:nvSpPr>
          <p:cNvPr id="3" name="文本框 2"/>
          <p:cNvSpPr txBox="1"/>
          <p:nvPr/>
        </p:nvSpPr>
        <p:spPr>
          <a:xfrm>
            <a:off x="5375910" y="378460"/>
            <a:ext cx="6569075" cy="398780"/>
          </a:xfrm>
          <a:prstGeom prst="rect">
            <a:avLst/>
          </a:prstGeom>
        </p:spPr>
        <p:txBody>
          <a:bodyPr wrap="square">
            <a:spAutoFit/>
          </a:bodyPr>
          <a:p>
            <a:pPr marL="25400" indent="0" algn="l" fontAlgn="base">
              <a:spcBef>
                <a:spcPct val="0"/>
              </a:spcBef>
              <a:spcAft>
                <a:spcPct val="0"/>
              </a:spcAft>
            </a:pPr>
            <a:r>
              <a:rPr lang="en-US" altLang="zh-CN" sz="2000" b="0" i="0">
                <a:solidFill>
                  <a:schemeClr val="tx1"/>
                </a:solidFill>
                <a:latin typeface="华文楷体" panose="02010600040101010101" charset="-122"/>
                <a:ea typeface="华文楷体" panose="02010600040101010101" charset="-122"/>
                <a:cs typeface="华文楷体" panose="02010600040101010101" charset="-122"/>
              </a:rPr>
              <a:t>Python</a:t>
            </a:r>
            <a:r>
              <a:rPr lang="zh-CN" altLang="en-US" sz="2000" b="0" i="0">
                <a:solidFill>
                  <a:schemeClr val="tx1"/>
                </a:solidFill>
                <a:latin typeface="华文楷体" panose="02010600040101010101" charset="-122"/>
                <a:ea typeface="华文楷体" panose="02010600040101010101" charset="-122"/>
                <a:cs typeface="华文楷体" panose="02010600040101010101" charset="-122"/>
              </a:rPr>
              <a:t>工具</a:t>
            </a:r>
            <a:r>
              <a:rPr lang="en-US" altLang="zh-CN" sz="2000" b="0" i="0">
                <a:solidFill>
                  <a:schemeClr val="tx1"/>
                </a:solidFill>
                <a:latin typeface="华文楷体" panose="02010600040101010101" charset="-122"/>
                <a:ea typeface="华文楷体" panose="02010600040101010101" charset="-122"/>
                <a:cs typeface="华文楷体" panose="02010600040101010101" charset="-122"/>
              </a:rPr>
              <a:t>/</a:t>
            </a:r>
            <a:r>
              <a:rPr lang="zh-CN" altLang="en-US" sz="2000" b="0" i="0">
                <a:solidFill>
                  <a:schemeClr val="tx1"/>
                </a:solidFill>
                <a:latin typeface="华文楷体" panose="02010600040101010101" charset="-122"/>
                <a:ea typeface="华文楷体" panose="02010600040101010101" charset="-122"/>
                <a:cs typeface="华文楷体" panose="02010600040101010101" charset="-122"/>
              </a:rPr>
              <a:t>库：</a:t>
            </a:r>
            <a:r>
              <a:rPr lang="en-US" altLang="zh-CN" sz="2000" b="0" i="0">
                <a:solidFill>
                  <a:srgbClr val="FFFF00"/>
                </a:solidFill>
                <a:latin typeface="华文楷体" panose="02010600040101010101" charset="-122"/>
                <a:ea typeface="华文楷体" panose="02010600040101010101" charset="-122"/>
                <a:cs typeface="华文楷体" panose="02010600040101010101" charset="-122"/>
              </a:rPr>
              <a:t>transformers + torch/paddlehub</a:t>
            </a:r>
            <a:endParaRPr lang="en-US" altLang="zh-CN" sz="2000" b="0" i="0">
              <a:solidFill>
                <a:srgbClr val="FFFF00"/>
              </a:solidFill>
              <a:latin typeface="华文楷体" panose="02010600040101010101" charset="-122"/>
              <a:ea typeface="华文楷体" panose="02010600040101010101" charset="-122"/>
              <a:cs typeface="华文楷体" panose="02010600040101010101"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1934408889" name="图片 1" descr="工作动态"/>
          <p:cNvPicPr>
            <a:picLocks noChangeAspect="1"/>
          </p:cNvPicPr>
          <p:nvPr/>
        </p:nvPicPr>
        <p:blipFill rotWithShape="1">
          <a:blip r:embed="rId1"/>
          <a:srcRect r="8351"/>
          <a:stretch>
            <a:fillRect/>
          </a:stretch>
        </p:blipFill>
        <p:spPr bwMode="auto">
          <a:xfrm>
            <a:off x="-33020" y="0"/>
            <a:ext cx="12307570" cy="6854190"/>
          </a:xfrm>
          <a:prstGeom prst="rect">
            <a:avLst/>
          </a:prstGeom>
        </p:spPr>
      </p:pic>
      <p:sp>
        <p:nvSpPr>
          <p:cNvPr id="142907516" name="矩形 15"/>
          <p:cNvSpPr/>
          <p:nvPr/>
        </p:nvSpPr>
        <p:spPr bwMode="auto">
          <a:xfrm>
            <a:off x="-33020" y="0"/>
            <a:ext cx="12307570" cy="6854190"/>
          </a:xfrm>
          <a:prstGeom prst="rect">
            <a:avLst/>
          </a:prstGeom>
          <a:solidFill>
            <a:srgbClr val="E0D5A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sp>
        <p:nvSpPr>
          <p:cNvPr id="1063510280" name="单圆角矩形 8"/>
          <p:cNvSpPr/>
          <p:nvPr/>
        </p:nvSpPr>
        <p:spPr bwMode="auto">
          <a:xfrm>
            <a:off x="-33020" y="2476500"/>
            <a:ext cx="12307570" cy="1908810"/>
          </a:xfrm>
          <a:prstGeom prst="round1Rect">
            <a:avLst>
              <a:gd name="adj" fmla="val 0"/>
            </a:avLst>
          </a:prstGeom>
          <a:solidFill>
            <a:srgbClr val="FEDE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sp>
        <p:nvSpPr>
          <p:cNvPr id="533611158" name="单圆角矩形 4"/>
          <p:cNvSpPr/>
          <p:nvPr/>
        </p:nvSpPr>
        <p:spPr bwMode="auto">
          <a:xfrm>
            <a:off x="226060" y="2476500"/>
            <a:ext cx="7074535" cy="1908810"/>
          </a:xfrm>
          <a:prstGeom prst="round1Rect">
            <a:avLst>
              <a:gd name="adj" fmla="val 0"/>
            </a:avLst>
          </a:prstGeom>
          <a:solidFill>
            <a:srgbClr val="7E6F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pic>
        <p:nvPicPr>
          <p:cNvPr id="1693726240" name="图片 2" descr="底图-04"/>
          <p:cNvPicPr>
            <a:picLocks noChangeAspect="1"/>
          </p:cNvPicPr>
          <p:nvPr/>
        </p:nvPicPr>
        <p:blipFill rotWithShape="1">
          <a:blip r:embed="rId2"/>
          <a:srcRect r="4676"/>
          <a:stretch>
            <a:fillRect/>
          </a:stretch>
        </p:blipFill>
        <p:spPr bwMode="auto">
          <a:xfrm>
            <a:off x="356235" y="2873375"/>
            <a:ext cx="6939280" cy="1645920"/>
          </a:xfrm>
          <a:prstGeom prst="rect">
            <a:avLst/>
          </a:prstGeom>
        </p:spPr>
      </p:pic>
      <p:cxnSp>
        <p:nvCxnSpPr>
          <p:cNvPr id="838277765" name="直接连接符 6"/>
          <p:cNvCxnSpPr/>
          <p:nvPr/>
        </p:nvCxnSpPr>
        <p:spPr bwMode="auto">
          <a:xfrm>
            <a:off x="1975803" y="3497580"/>
            <a:ext cx="1598295" cy="0"/>
          </a:xfrm>
          <a:prstGeom prst="line">
            <a:avLst/>
          </a:prstGeom>
          <a:ln w="63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958594859" name="文本框 17"/>
          <p:cNvSpPr txBox="1"/>
          <p:nvPr/>
        </p:nvSpPr>
        <p:spPr bwMode="auto">
          <a:xfrm>
            <a:off x="1880870" y="2903856"/>
            <a:ext cx="3214688" cy="521970"/>
          </a:xfrm>
          <a:prstGeom prst="rect">
            <a:avLst/>
          </a:prstGeom>
          <a:noFill/>
          <a:ln w="9525">
            <a:noFill/>
          </a:ln>
        </p:spPr>
        <p:txBody>
          <a:bodyPr wrap="square" anchor="ctr" anchorCtr="0">
            <a:spAutoFit/>
          </a:bodyPr>
          <a:p>
            <a:pPr>
              <a:defRPr/>
            </a:pPr>
            <a:r>
              <a:rPr lang="zh-CN" altLang="en-US" sz="2800" b="1">
                <a:solidFill>
                  <a:schemeClr val="bg1"/>
                </a:solidFill>
                <a:latin typeface="微软雅黑" panose="020B0503020204020204" charset="-122"/>
                <a:ea typeface="微软雅黑" panose="020B0503020204020204" charset="-122"/>
                <a:cs typeface="思源黑体 CN Normal"/>
              </a:rPr>
              <a:t>情绪与经济波动</a:t>
            </a:r>
            <a:endParaRPr lang="zh-CN" altLang="en-US" sz="2800" b="1">
              <a:solidFill>
                <a:schemeClr val="bg1"/>
              </a:solidFill>
              <a:latin typeface="微软雅黑" panose="020B0503020204020204" charset="-122"/>
              <a:ea typeface="微软雅黑" panose="020B0503020204020204" charset="-122"/>
              <a:cs typeface="思源黑体 CN Normal"/>
            </a:endParaRPr>
          </a:p>
        </p:txBody>
      </p:sp>
      <p:sp>
        <p:nvSpPr>
          <p:cNvPr id="839503698" name="文本框 17"/>
          <p:cNvSpPr txBox="1"/>
          <p:nvPr/>
        </p:nvSpPr>
        <p:spPr bwMode="auto">
          <a:xfrm>
            <a:off x="226060" y="2774633"/>
            <a:ext cx="1823720" cy="1445260"/>
          </a:xfrm>
          <a:prstGeom prst="rect">
            <a:avLst/>
          </a:prstGeom>
          <a:noFill/>
          <a:ln w="9525">
            <a:noFill/>
          </a:ln>
        </p:spPr>
        <p:txBody>
          <a:bodyPr wrap="square" anchor="ctr" anchorCtr="0">
            <a:spAutoFit/>
          </a:bodyPr>
          <a:p>
            <a:pPr>
              <a:defRPr/>
            </a:pPr>
            <a:r>
              <a:rPr lang="en-US" sz="8800">
                <a:solidFill>
                  <a:schemeClr val="bg1"/>
                </a:solidFill>
                <a:latin typeface="思源黑体 CN Bold"/>
                <a:ea typeface="思源黑体 CN Bold"/>
                <a:cs typeface="思源黑体 CN Normal"/>
              </a:rPr>
              <a:t>04</a:t>
            </a:r>
            <a:endParaRPr lang="en-US" sz="8800" b="1">
              <a:solidFill>
                <a:schemeClr val="bg1"/>
              </a:solidFill>
              <a:latin typeface="思源黑体 CN Bold"/>
              <a:ea typeface="思源黑体 CN Bold"/>
              <a:cs typeface="思源黑体 CN Normal"/>
            </a:endParaRPr>
          </a:p>
        </p:txBody>
      </p:sp>
      <p:pic>
        <p:nvPicPr>
          <p:cNvPr id="1245666636" name="图片 3" descr="工作动态"/>
          <p:cNvPicPr>
            <a:picLocks noChangeAspect="1"/>
          </p:cNvPicPr>
          <p:nvPr/>
        </p:nvPicPr>
        <p:blipFill rotWithShape="1">
          <a:blip r:embed="rId1"/>
          <a:srcRect l="14" t="-140" r="48946" b="140"/>
          <a:stretch>
            <a:fillRect/>
          </a:stretch>
        </p:blipFill>
        <p:spPr bwMode="auto">
          <a:xfrm>
            <a:off x="7300608" y="1697990"/>
            <a:ext cx="3600000" cy="3600000"/>
          </a:xfrm>
          <a:prstGeom prst="rect">
            <a:avLst/>
          </a:prstGeom>
        </p:spPr>
      </p:pic>
      <p:pic>
        <p:nvPicPr>
          <p:cNvPr id="864321454" name="图片 7" descr="校标、校名-透空2"/>
          <p:cNvPicPr>
            <a:picLocks noChangeAspect="1"/>
          </p:cNvPicPr>
          <p:nvPr userDrawn="1"/>
        </p:nvPicPr>
        <p:blipFill rotWithShape="1">
          <a:blip r:embed="rId3"/>
          <a:stretch>
            <a:fillRect/>
          </a:stretch>
        </p:blipFill>
        <p:spPr bwMode="auto">
          <a:xfrm>
            <a:off x="308610" y="391795"/>
            <a:ext cx="1440000" cy="461303"/>
          </a:xfrm>
          <a:prstGeom prst="rect">
            <a:avLst/>
          </a:prstGeom>
          <a:noFill/>
          <a:effectLst>
            <a:outerShdw blurRad="12700" dist="25400" dir="2700000" sx="99000" sy="99000" algn="tl" rotWithShape="0">
              <a:prstClr val="black">
                <a:alpha val="25000"/>
              </a:prstClr>
            </a:outerShdw>
          </a:effectLst>
        </p:spPr>
      </p:pic>
      <p:pic>
        <p:nvPicPr>
          <p:cNvPr id="1611852084" name="图片 10" descr="底图-11"/>
          <p:cNvPicPr>
            <a:picLocks noChangeAspect="1"/>
          </p:cNvPicPr>
          <p:nvPr/>
        </p:nvPicPr>
        <p:blipFill rotWithShape="1">
          <a:blip r:embed="rId4"/>
          <a:stretch>
            <a:fillRect/>
          </a:stretch>
        </p:blipFill>
        <p:spPr bwMode="auto">
          <a:xfrm>
            <a:off x="8603615" y="229870"/>
            <a:ext cx="1870710" cy="784860"/>
          </a:xfrm>
          <a:prstGeom prst="rect">
            <a:avLst/>
          </a:prstGeom>
          <a:effectLst>
            <a:outerShdw blurRad="50800" dist="12700" dir="2700000" algn="tl" rotWithShape="0">
              <a:prstClr val="black">
                <a:alpha val="40000"/>
              </a:prstClr>
            </a:outerShdw>
          </a:effectLst>
        </p:spPr>
      </p:pic>
      <p:pic>
        <p:nvPicPr>
          <p:cNvPr id="1436658300" name="图片 14" descr="未标题-2_画板 1"/>
          <p:cNvPicPr>
            <a:picLocks noChangeAspect="1"/>
          </p:cNvPicPr>
          <p:nvPr/>
        </p:nvPicPr>
        <p:blipFill rotWithShape="1">
          <a:blip r:embed="rId5"/>
          <a:stretch>
            <a:fillRect/>
          </a:stretch>
        </p:blipFill>
        <p:spPr bwMode="auto">
          <a:xfrm>
            <a:off x="10214610" y="363220"/>
            <a:ext cx="1870710" cy="565150"/>
          </a:xfrm>
          <a:prstGeom prst="rect">
            <a:avLst/>
          </a:prstGeom>
          <a:effectLst>
            <a:outerShdw blurRad="50800" dist="12700" dir="2700000" algn="tl" rotWithShape="0">
              <a:prstClr val="black">
                <a:alpha val="40000"/>
              </a:prstClr>
            </a:outerShdw>
          </a:effectLst>
        </p:spPr>
      </p:pic>
      <p:sp>
        <p:nvSpPr>
          <p:cNvPr id="1964732526" name="文本框 18"/>
          <p:cNvSpPr txBox="1"/>
          <p:nvPr/>
        </p:nvSpPr>
        <p:spPr bwMode="auto">
          <a:xfrm>
            <a:off x="1976120" y="3569335"/>
            <a:ext cx="1035050" cy="398780"/>
          </a:xfrm>
          <a:prstGeom prst="rect">
            <a:avLst/>
          </a:prstGeom>
          <a:noFill/>
        </p:spPr>
        <p:txBody>
          <a:bodyPr wrap="square" rtlCol="0">
            <a:spAutoFit/>
          </a:bodyPr>
          <a:p>
            <a:pPr>
              <a:defRPr/>
            </a:pPr>
            <a:r>
              <a:rPr lang="zh-CN" altLang="en-US" sz="2000" b="1">
                <a:solidFill>
                  <a:schemeClr val="bg1"/>
                </a:solidFill>
                <a:latin typeface="微软雅黑" panose="020B0503020204020204" charset="-122"/>
                <a:ea typeface="微软雅黑" panose="020B0503020204020204" charset="-122"/>
                <a:cs typeface="思源黑体 CN Normal"/>
              </a:rPr>
              <a:t>金浩然</a:t>
            </a:r>
            <a:endParaRPr lang="zh-CN" altLang="en-US" sz="2000" b="1">
              <a:solidFill>
                <a:schemeClr val="bg1"/>
              </a:solidFill>
              <a:latin typeface="微软雅黑" panose="020B0503020204020204" charset="-122"/>
              <a:ea typeface="微软雅黑" panose="020B0503020204020204" charset="-122"/>
              <a:cs typeface="思源黑体 CN Norm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grpSp>
      <p:sp>
        <p:nvSpPr>
          <p:cNvPr id="2046854754" name="文本框 17"/>
          <p:cNvSpPr txBox="1"/>
          <p:nvPr/>
        </p:nvSpPr>
        <p:spPr bwMode="auto">
          <a:xfrm rot="20700000">
            <a:off x="151765" y="144463"/>
            <a:ext cx="1009650" cy="645160"/>
          </a:xfrm>
          <a:prstGeom prst="rect">
            <a:avLst/>
          </a:prstGeom>
          <a:noFill/>
          <a:ln w="9525">
            <a:noFill/>
          </a:ln>
        </p:spPr>
        <p:txBody>
          <a:bodyPr wrap="square" anchor="ctr" anchorCtr="0">
            <a:spAutoFit/>
          </a:bodyPr>
          <a:p>
            <a:pPr>
              <a:defRPr/>
            </a:pPr>
            <a:r>
              <a:rPr lang="en-US" sz="3600" b="1">
                <a:solidFill>
                  <a:schemeClr val="bg1"/>
                </a:solidFill>
                <a:latin typeface="微软雅黑" panose="020B0503020204020204" charset="-122"/>
                <a:ea typeface="微软雅黑" panose="020B0503020204020204" charset="-122"/>
                <a:cs typeface="思源黑体 CN Normal"/>
              </a:rPr>
              <a:t>04</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0375"/>
          </a:xfrm>
          <a:prstGeom prst="rect">
            <a:avLst/>
          </a:prstGeom>
          <a:noFill/>
        </p:spPr>
        <p:txBody>
          <a:bodyPr wrap="square" rtlCol="0">
            <a:spAutoFit/>
          </a:bodyPr>
          <a:p>
            <a:pPr>
              <a:defRPr/>
            </a:pPr>
            <a:r>
              <a:rPr lang="zh-CN" altLang="en-US" sz="2400" b="1">
                <a:solidFill>
                  <a:schemeClr val="bg1"/>
                </a:solidFill>
                <a:latin typeface="微软雅黑" panose="020B0503020204020204" charset="-122"/>
                <a:ea typeface="微软雅黑" panose="020B0503020204020204" charset="-122"/>
                <a:cs typeface="思源黑体 CN Normal"/>
                <a:sym typeface="+mn-ea"/>
              </a:rPr>
              <a:t>研究目的</a:t>
            </a:r>
            <a:r>
              <a:rPr lang="en-US" altLang="zh-CN" sz="2400" b="1">
                <a:solidFill>
                  <a:schemeClr val="bg1"/>
                </a:solidFill>
                <a:latin typeface="微软雅黑" panose="020B0503020204020204" charset="-122"/>
                <a:ea typeface="微软雅黑" panose="020B0503020204020204" charset="-122"/>
                <a:cs typeface="思源黑体 CN Normal"/>
                <a:sym typeface="+mn-ea"/>
              </a:rPr>
              <a:t>&amp;</a:t>
            </a:r>
            <a:r>
              <a:rPr lang="zh-CN" altLang="en-US" sz="2400" b="1">
                <a:solidFill>
                  <a:schemeClr val="bg1"/>
                </a:solidFill>
                <a:latin typeface="微软雅黑" panose="020B0503020204020204" charset="-122"/>
                <a:ea typeface="微软雅黑" panose="020B0503020204020204" charset="-122"/>
                <a:cs typeface="思源黑体 CN Normal"/>
                <a:sym typeface="+mn-ea"/>
              </a:rPr>
              <a:t>变量</a:t>
            </a:r>
            <a:r>
              <a:rPr lang="zh-CN" altLang="en-US" sz="2400" b="1">
                <a:solidFill>
                  <a:schemeClr val="bg1"/>
                </a:solidFill>
                <a:latin typeface="微软雅黑" panose="020B0503020204020204" charset="-122"/>
                <a:ea typeface="微软雅黑" panose="020B0503020204020204" charset="-122"/>
                <a:cs typeface="思源黑体 CN Normal"/>
                <a:sym typeface="+mn-ea"/>
              </a:rPr>
              <a:t>说明</a:t>
            </a:r>
            <a:endParaRPr lang="zh-CN" altLang="en-US" sz="2400" b="1">
              <a:solidFill>
                <a:schemeClr val="bg1"/>
              </a:solidFill>
              <a:latin typeface="微软雅黑" panose="020B0503020204020204" charset="-122"/>
              <a:ea typeface="微软雅黑" panose="020B0503020204020204" charset="-122"/>
              <a:cs typeface="思源黑体 CN Normal"/>
              <a:sym typeface="+mn-ea"/>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3" name="文本框 2"/>
          <p:cNvSpPr txBox="1"/>
          <p:nvPr/>
        </p:nvSpPr>
        <p:spPr>
          <a:xfrm>
            <a:off x="388620" y="909320"/>
            <a:ext cx="8524875" cy="2166620"/>
          </a:xfrm>
          <a:prstGeom prst="rect">
            <a:avLst/>
          </a:prstGeom>
          <a:noFill/>
        </p:spPr>
        <p:txBody>
          <a:bodyPr wrap="square" rtlCol="0" anchor="t">
            <a:noAutofit/>
          </a:bodyPr>
          <a:p>
            <a:pPr indent="0" eaLnBrk="1" fontAlgn="auto" latinLnBrk="0" hangingPunct="1">
              <a:lnSpc>
                <a:spcPct val="150000"/>
              </a:lnSpc>
              <a:buFont typeface="Wingdings" panose="05000000000000000000" charset="0"/>
              <a:buNone/>
            </a:pPr>
            <a:endParaRPr lang="en-US" altLang="zh-CN"/>
          </a:p>
          <a:p>
            <a:pPr marL="285750" indent="-285750" eaLnBrk="1" fontAlgn="auto" latinLnBrk="0" hangingPunct="1">
              <a:lnSpc>
                <a:spcPct val="150000"/>
              </a:lnSpc>
              <a:buFont typeface="Wingdings" panose="05000000000000000000" charset="0"/>
              <a:buChar char="Ø"/>
            </a:pPr>
            <a:r>
              <a:rPr lang="zh-CN" altLang="en-US"/>
              <a:t>社会情绪能否解释或预测沪深</a:t>
            </a:r>
            <a:r>
              <a:rPr lang="en-US" altLang="zh-CN"/>
              <a:t>300</a:t>
            </a:r>
            <a:r>
              <a:rPr lang="zh-CN" altLang="en-US"/>
              <a:t>的短期（周度）与中期（月度）波动？</a:t>
            </a:r>
            <a:r>
              <a:rPr lang="en-US" altLang="zh-CN"/>
              <a:t> </a:t>
            </a:r>
            <a:endParaRPr lang="en-US" altLang="zh-CN"/>
          </a:p>
          <a:p>
            <a:pPr indent="0" eaLnBrk="1" fontAlgn="auto" latinLnBrk="0" hangingPunct="1">
              <a:lnSpc>
                <a:spcPct val="150000"/>
              </a:lnSpc>
              <a:buFont typeface="Wingdings" panose="05000000000000000000" charset="0"/>
              <a:buNone/>
            </a:pPr>
            <a:r>
              <a:rPr lang="en-US" altLang="zh-CN"/>
              <a:t> </a:t>
            </a:r>
            <a:endParaRPr lang="en-US" altLang="zh-CN"/>
          </a:p>
          <a:p>
            <a:pPr marL="285750" indent="-285750" eaLnBrk="1" fontAlgn="auto" latinLnBrk="0" hangingPunct="1">
              <a:lnSpc>
                <a:spcPct val="150000"/>
              </a:lnSpc>
              <a:buFont typeface="Wingdings" panose="05000000000000000000" charset="0"/>
              <a:buChar char="Ø"/>
            </a:pPr>
            <a:r>
              <a:rPr lang="zh-CN" altLang="en-US"/>
              <a:t>情绪与宏观冲击孰轻孰重？是否需要</a:t>
            </a:r>
            <a:r>
              <a:rPr lang="en-US" altLang="zh-CN"/>
              <a:t>“</a:t>
            </a:r>
            <a:r>
              <a:rPr lang="zh-CN" altLang="en-US"/>
              <a:t>剔除宏观</a:t>
            </a:r>
            <a:r>
              <a:rPr lang="en-US" altLang="zh-CN"/>
              <a:t>”</a:t>
            </a:r>
            <a:r>
              <a:rPr lang="zh-CN" altLang="en-US"/>
              <a:t>后的情绪净指标？</a:t>
            </a:r>
            <a:endParaRPr lang="zh-CN" altLang="en-US"/>
          </a:p>
        </p:txBody>
      </p:sp>
      <p:pic>
        <p:nvPicPr>
          <p:cNvPr id="4" name="图片 3"/>
          <p:cNvPicPr>
            <a:picLocks noChangeAspect="1"/>
          </p:cNvPicPr>
          <p:nvPr/>
        </p:nvPicPr>
        <p:blipFill>
          <a:blip r:embed="rId2"/>
          <a:stretch>
            <a:fillRect/>
          </a:stretch>
        </p:blipFill>
        <p:spPr>
          <a:xfrm>
            <a:off x="5281295" y="3207385"/>
            <a:ext cx="6465570" cy="2947035"/>
          </a:xfrm>
          <a:prstGeom prst="rect">
            <a:avLst/>
          </a:prstGeom>
        </p:spPr>
      </p:pic>
      <p:sp>
        <p:nvSpPr>
          <p:cNvPr id="16" name="右箭头 15"/>
          <p:cNvSpPr/>
          <p:nvPr/>
        </p:nvSpPr>
        <p:spPr>
          <a:xfrm rot="12780000">
            <a:off x="3756025" y="5190490"/>
            <a:ext cx="1905000" cy="148590"/>
          </a:xfrm>
          <a:prstGeom prst="rightArrow">
            <a:avLst/>
          </a:prstGeom>
          <a:solidFill>
            <a:srgbClr val="C00000"/>
          </a:solidFill>
          <a:ln>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文本框 5"/>
          <p:cNvSpPr txBox="1"/>
          <p:nvPr/>
        </p:nvSpPr>
        <p:spPr>
          <a:xfrm>
            <a:off x="435610" y="3207385"/>
            <a:ext cx="6096000" cy="1476375"/>
          </a:xfrm>
          <a:prstGeom prst="rect">
            <a:avLst/>
          </a:prstGeom>
          <a:noFill/>
        </p:spPr>
        <p:txBody>
          <a:bodyPr wrap="square" rtlCol="0" anchor="t">
            <a:spAutoFit/>
          </a:bodyPr>
          <a:p>
            <a:r>
              <a:rPr lang="zh-CN" altLang="en-US"/>
              <a:t>（</a:t>
            </a:r>
            <a:r>
              <a:rPr lang="en-US" altLang="zh-CN"/>
              <a:t>1</a:t>
            </a:r>
            <a:r>
              <a:rPr lang="zh-CN" altLang="en-US"/>
              <a:t>）基于情感词典的弹幕情绪评分；</a:t>
            </a:r>
            <a:endParaRPr lang="zh-CN" altLang="en-US"/>
          </a:p>
          <a:p>
            <a:endParaRPr lang="en-US" altLang="zh-CN"/>
          </a:p>
          <a:p>
            <a:r>
              <a:rPr lang="zh-CN" altLang="en-US"/>
              <a:t>（</a:t>
            </a:r>
            <a:r>
              <a:rPr lang="en-US" altLang="zh-CN"/>
              <a:t>2</a:t>
            </a:r>
            <a:r>
              <a:rPr lang="zh-CN" altLang="en-US"/>
              <a:t>）基于传统机器学习的弹幕情绪评分；</a:t>
            </a:r>
            <a:endParaRPr lang="zh-CN" altLang="en-US"/>
          </a:p>
          <a:p>
            <a:endParaRPr lang="en-US" altLang="zh-CN"/>
          </a:p>
          <a:p>
            <a:r>
              <a:rPr lang="zh-CN" altLang="en-US"/>
              <a:t>（</a:t>
            </a:r>
            <a:r>
              <a:rPr lang="en-US" altLang="zh-CN"/>
              <a:t>3</a:t>
            </a:r>
            <a:r>
              <a:rPr lang="zh-CN" altLang="en-US"/>
              <a:t>）基于深度学习轻量级</a:t>
            </a:r>
            <a:r>
              <a:rPr lang="en-US" altLang="zh-CN"/>
              <a:t>BERT</a:t>
            </a:r>
            <a:r>
              <a:rPr lang="zh-CN" altLang="en-US"/>
              <a:t>的弹幕情绪评分；</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grpSp>
      <p:sp>
        <p:nvSpPr>
          <p:cNvPr id="2046854754" name="文本框 17"/>
          <p:cNvSpPr txBox="1"/>
          <p:nvPr/>
        </p:nvSpPr>
        <p:spPr bwMode="auto">
          <a:xfrm rot="20700000">
            <a:off x="151765" y="144463"/>
            <a:ext cx="1009650" cy="645160"/>
          </a:xfrm>
          <a:prstGeom prst="rect">
            <a:avLst/>
          </a:prstGeom>
          <a:noFill/>
          <a:ln w="9525">
            <a:noFill/>
          </a:ln>
        </p:spPr>
        <p:txBody>
          <a:bodyPr wrap="square" anchor="ctr" anchorCtr="0">
            <a:spAutoFit/>
          </a:bodyPr>
          <a:p>
            <a:pPr>
              <a:defRPr/>
            </a:pPr>
            <a:r>
              <a:rPr lang="en-US" sz="3600" b="1">
                <a:solidFill>
                  <a:schemeClr val="bg1"/>
                </a:solidFill>
                <a:latin typeface="微软雅黑" panose="020B0503020204020204" charset="-122"/>
                <a:ea typeface="微软雅黑" panose="020B0503020204020204" charset="-122"/>
                <a:cs typeface="思源黑体 CN Normal"/>
              </a:rPr>
              <a:t>04</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0375"/>
          </a:xfrm>
          <a:prstGeom prst="rect">
            <a:avLst/>
          </a:prstGeom>
          <a:noFill/>
        </p:spPr>
        <p:txBody>
          <a:bodyPr wrap="square" rtlCol="0">
            <a:spAutoFit/>
          </a:bodyPr>
          <a:p>
            <a:pPr>
              <a:defRPr/>
            </a:pPr>
            <a:r>
              <a:rPr lang="zh-CN" altLang="en-US" sz="2400" b="1">
                <a:solidFill>
                  <a:schemeClr val="bg1"/>
                </a:solidFill>
                <a:latin typeface="+mn-ea"/>
                <a:sym typeface="+mn-ea"/>
              </a:rPr>
              <a:t>情绪评分数据</a:t>
            </a:r>
            <a:r>
              <a:rPr lang="zh-CN" altLang="en-US" sz="2400" b="1">
                <a:solidFill>
                  <a:schemeClr val="bg1"/>
                </a:solidFill>
                <a:latin typeface="+mn-ea"/>
                <a:sym typeface="+mn-ea"/>
              </a:rPr>
              <a:t>处理</a:t>
            </a:r>
            <a:endParaRPr lang="zh-CN" altLang="en-US" sz="2400" b="1">
              <a:solidFill>
                <a:schemeClr val="bg1"/>
              </a:solidFill>
              <a:latin typeface="+mn-ea"/>
              <a:sym typeface="+mn-ea"/>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2" name="圆角矩形 1"/>
          <p:cNvSpPr/>
          <p:nvPr/>
        </p:nvSpPr>
        <p:spPr>
          <a:xfrm>
            <a:off x="331470" y="137541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时间维度</a:t>
            </a:r>
            <a:r>
              <a:rPr lang="zh-CN" altLang="en-US">
                <a:solidFill>
                  <a:schemeClr val="tx1"/>
                </a:solidFill>
                <a:latin typeface="华文楷体" panose="02010600040101010101" charset="-122"/>
                <a:ea typeface="华文楷体" panose="02010600040101010101" charset="-122"/>
              </a:rPr>
              <a:t>对齐</a:t>
            </a:r>
            <a:endParaRPr lang="zh-CN" altLang="en-US">
              <a:solidFill>
                <a:schemeClr val="tx1"/>
              </a:solidFill>
              <a:latin typeface="华文楷体" panose="02010600040101010101" charset="-122"/>
              <a:ea typeface="华文楷体" panose="02010600040101010101" charset="-122"/>
            </a:endParaRPr>
          </a:p>
        </p:txBody>
      </p:sp>
      <p:sp>
        <p:nvSpPr>
          <p:cNvPr id="11" name="圆角矩形 10"/>
          <p:cNvSpPr/>
          <p:nvPr/>
        </p:nvSpPr>
        <p:spPr>
          <a:xfrm>
            <a:off x="331470" y="372999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衍生变量</a:t>
            </a:r>
            <a:r>
              <a:rPr lang="zh-CN" altLang="en-US">
                <a:solidFill>
                  <a:schemeClr val="tx1"/>
                </a:solidFill>
                <a:latin typeface="华文楷体" panose="02010600040101010101" charset="-122"/>
                <a:ea typeface="华文楷体" panose="02010600040101010101" charset="-122"/>
              </a:rPr>
              <a:t>构建</a:t>
            </a:r>
            <a:endParaRPr lang="zh-CN" altLang="en-US">
              <a:solidFill>
                <a:schemeClr val="tx1"/>
              </a:solidFill>
              <a:latin typeface="华文楷体" panose="02010600040101010101" charset="-122"/>
              <a:ea typeface="华文楷体" panose="02010600040101010101" charset="-122"/>
            </a:endParaRPr>
          </a:p>
        </p:txBody>
      </p:sp>
      <p:sp>
        <p:nvSpPr>
          <p:cNvPr id="15" name="文本框 14"/>
          <p:cNvSpPr txBox="1"/>
          <p:nvPr/>
        </p:nvSpPr>
        <p:spPr>
          <a:xfrm>
            <a:off x="2606040" y="1272540"/>
            <a:ext cx="8587105" cy="1198880"/>
          </a:xfrm>
          <a:prstGeom prst="rect">
            <a:avLst/>
          </a:prstGeom>
        </p:spPr>
        <p:txBody>
          <a:bodyPr wrap="square">
            <a:spAutoFit/>
          </a:bodyPr>
          <a:p>
            <a:pPr marL="285750" indent="-285750" algn="just" eaLnBrk="1" fontAlgn="auto" latinLnBrk="0" hangingPunct="1">
              <a:lnSpc>
                <a:spcPct val="150000"/>
              </a:lnSpc>
              <a:buFont typeface="Wingdings" panose="05000000000000000000" charset="0"/>
              <a:buChar char="Ø"/>
            </a:pPr>
            <a:r>
              <a:rPr lang="zh-CN" altLang="en-US" sz="1600">
                <a:latin typeface="Times New Roman" panose="02020603050405020304" charset="0"/>
                <a:cs typeface="Times New Roman" panose="02020603050405020304" charset="0"/>
              </a:rPr>
              <a:t>情绪指标最初是以周度频率计算的。而所能获取到的沪深</a:t>
            </a:r>
            <a:r>
              <a:rPr lang="en-US" altLang="zh-CN" sz="1600">
                <a:latin typeface="Times New Roman" panose="02020603050405020304" charset="0"/>
                <a:cs typeface="Times New Roman" panose="02020603050405020304" charset="0"/>
              </a:rPr>
              <a:t> 300 </a:t>
            </a:r>
            <a:r>
              <a:rPr lang="zh-CN" altLang="en-US" sz="1600">
                <a:latin typeface="Times New Roman" panose="02020603050405020304" charset="0"/>
                <a:cs typeface="Times New Roman" panose="02020603050405020304" charset="0"/>
              </a:rPr>
              <a:t>指数则是传统的日度数据，所以需要对于这些数据进行时间维度上的对齐，我们将其按自然周和自然月进行均值聚合，并对于缺失值进行填补。</a:t>
            </a:r>
            <a:endParaRPr lang="en-US" altLang="zh-CN" sz="1600">
              <a:latin typeface="Times New Roman" panose="02020603050405020304" charset="0"/>
              <a:cs typeface="Times New Roman" panose="02020603050405020304" charset="0"/>
            </a:endParaRPr>
          </a:p>
        </p:txBody>
      </p:sp>
      <p:sp>
        <p:nvSpPr>
          <p:cNvPr id="18" name="文本框 17"/>
          <p:cNvSpPr txBox="1"/>
          <p:nvPr/>
        </p:nvSpPr>
        <p:spPr>
          <a:xfrm>
            <a:off x="2606040" y="3729990"/>
            <a:ext cx="8587740" cy="829945"/>
          </a:xfrm>
          <a:prstGeom prst="rect">
            <a:avLst/>
          </a:prstGeom>
        </p:spPr>
        <p:txBody>
          <a:bodyPr wrap="square">
            <a:spAutoFit/>
          </a:bodyPr>
          <a:p>
            <a:pPr marL="285750" indent="-285750" algn="just">
              <a:lnSpc>
                <a:spcPct val="150000"/>
              </a:lnSpc>
              <a:buClrTx/>
              <a:buSzTx/>
              <a:buFont typeface="Wingdings" panose="05000000000000000000" charset="0"/>
              <a:buChar char="Ø"/>
            </a:pPr>
            <a:r>
              <a:rPr lang="zh-CN" altLang="en-US" sz="1600">
                <a:latin typeface="Times New Roman" panose="02020603050405020304" charset="0"/>
                <a:cs typeface="Times New Roman" panose="02020603050405020304" charset="0"/>
              </a:rPr>
              <a:t>我们借鉴了不同文献中的不同的三种方式构建衍生变量，以捕捉情绪与市场的趋势、波动与反应强度：</a:t>
            </a:r>
            <a:endParaRPr lang="zh-CN" altLang="en-US" sz="1600">
              <a:latin typeface="Times New Roman" panose="02020603050405020304" charset="0"/>
              <a:cs typeface="Times New Roman" panose="02020603050405020304" charset="0"/>
            </a:endParaRPr>
          </a:p>
        </p:txBody>
      </p:sp>
      <p:pic>
        <p:nvPicPr>
          <p:cNvPr id="21" name="图片 20"/>
          <p:cNvPicPr>
            <a:picLocks noChangeAspect="1"/>
          </p:cNvPicPr>
          <p:nvPr/>
        </p:nvPicPr>
        <p:blipFill>
          <a:blip r:embed="rId2"/>
          <a:stretch>
            <a:fillRect/>
          </a:stretch>
        </p:blipFill>
        <p:spPr>
          <a:xfrm>
            <a:off x="3491865" y="4559935"/>
            <a:ext cx="1876425" cy="752475"/>
          </a:xfrm>
          <a:prstGeom prst="rect">
            <a:avLst/>
          </a:prstGeom>
        </p:spPr>
      </p:pic>
      <p:pic>
        <p:nvPicPr>
          <p:cNvPr id="23" name="图片 22"/>
          <p:cNvPicPr>
            <a:picLocks noChangeAspect="1"/>
          </p:cNvPicPr>
          <p:nvPr/>
        </p:nvPicPr>
        <p:blipFill>
          <a:blip r:embed="rId3"/>
          <a:stretch>
            <a:fillRect/>
          </a:stretch>
        </p:blipFill>
        <p:spPr>
          <a:xfrm>
            <a:off x="5721350" y="4674235"/>
            <a:ext cx="1752600" cy="476250"/>
          </a:xfrm>
          <a:prstGeom prst="rect">
            <a:avLst/>
          </a:prstGeom>
        </p:spPr>
      </p:pic>
      <p:pic>
        <p:nvPicPr>
          <p:cNvPr id="27" name="图片 26"/>
          <p:cNvPicPr>
            <a:picLocks noChangeAspect="1"/>
          </p:cNvPicPr>
          <p:nvPr/>
        </p:nvPicPr>
        <p:blipFill>
          <a:blip r:embed="rId4"/>
          <a:stretch>
            <a:fillRect/>
          </a:stretch>
        </p:blipFill>
        <p:spPr>
          <a:xfrm>
            <a:off x="7820025" y="4559935"/>
            <a:ext cx="2714625" cy="704850"/>
          </a:xfrm>
          <a:prstGeom prst="rect">
            <a:avLst/>
          </a:prstGeom>
        </p:spPr>
      </p:pic>
      <p:pic>
        <p:nvPicPr>
          <p:cNvPr id="30" name="图片 29"/>
          <p:cNvPicPr>
            <a:picLocks noChangeAspect="1"/>
          </p:cNvPicPr>
          <p:nvPr/>
        </p:nvPicPr>
        <p:blipFill>
          <a:blip r:embed="rId5"/>
          <a:stretch>
            <a:fillRect/>
          </a:stretch>
        </p:blipFill>
        <p:spPr>
          <a:xfrm>
            <a:off x="3863975" y="2484755"/>
            <a:ext cx="2105025" cy="685800"/>
          </a:xfrm>
          <a:prstGeom prst="rect">
            <a:avLst/>
          </a:prstGeom>
        </p:spPr>
      </p:pic>
      <p:pic>
        <p:nvPicPr>
          <p:cNvPr id="31" name="图片 30"/>
          <p:cNvPicPr>
            <a:picLocks noChangeAspect="1"/>
          </p:cNvPicPr>
          <p:nvPr/>
        </p:nvPicPr>
        <p:blipFill>
          <a:blip r:embed="rId6"/>
          <a:stretch>
            <a:fillRect/>
          </a:stretch>
        </p:blipFill>
        <p:spPr>
          <a:xfrm>
            <a:off x="7313295" y="2532380"/>
            <a:ext cx="2838450" cy="63817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grpSp>
      <p:sp>
        <p:nvSpPr>
          <p:cNvPr id="2046854754" name="文本框 17"/>
          <p:cNvSpPr txBox="1"/>
          <p:nvPr/>
        </p:nvSpPr>
        <p:spPr bwMode="auto">
          <a:xfrm rot="20700000">
            <a:off x="151765" y="144463"/>
            <a:ext cx="1009650" cy="645160"/>
          </a:xfrm>
          <a:prstGeom prst="rect">
            <a:avLst/>
          </a:prstGeom>
          <a:noFill/>
          <a:ln w="9525">
            <a:noFill/>
          </a:ln>
        </p:spPr>
        <p:txBody>
          <a:bodyPr wrap="square" anchor="ctr" anchorCtr="0">
            <a:spAutoFit/>
          </a:bodyPr>
          <a:p>
            <a:pPr>
              <a:defRPr/>
            </a:pPr>
            <a:r>
              <a:rPr lang="en-US" sz="3600" b="1">
                <a:solidFill>
                  <a:schemeClr val="bg1"/>
                </a:solidFill>
                <a:latin typeface="微软雅黑" panose="020B0503020204020204" charset="-122"/>
                <a:ea typeface="微软雅黑" panose="020B0503020204020204" charset="-122"/>
                <a:cs typeface="思源黑体 CN Normal"/>
              </a:rPr>
              <a:t>04</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0375"/>
          </a:xfrm>
          <a:prstGeom prst="rect">
            <a:avLst/>
          </a:prstGeom>
          <a:noFill/>
        </p:spPr>
        <p:txBody>
          <a:bodyPr wrap="square" rtlCol="0">
            <a:spAutoFit/>
          </a:bodyPr>
          <a:p>
            <a:pPr>
              <a:defRPr/>
            </a:pPr>
            <a:r>
              <a:rPr lang="zh-CN" altLang="en-US" sz="2400" b="1">
                <a:solidFill>
                  <a:schemeClr val="bg1"/>
                </a:solidFill>
                <a:latin typeface="+mn-ea"/>
                <a:sym typeface="+mn-ea"/>
              </a:rPr>
              <a:t>情绪评分数据处理</a:t>
            </a:r>
            <a:endParaRPr lang="zh-CN" altLang="en-US" sz="2400" b="1">
              <a:solidFill>
                <a:schemeClr val="bg1"/>
              </a:solidFill>
              <a:latin typeface="+mn-ea"/>
              <a:sym typeface="+mn-ea"/>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2" name="圆角矩形 1"/>
          <p:cNvSpPr/>
          <p:nvPr/>
        </p:nvSpPr>
        <p:spPr>
          <a:xfrm>
            <a:off x="331470" y="137541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情绪</a:t>
            </a:r>
            <a:r>
              <a:rPr lang="zh-CN" altLang="en-US">
                <a:solidFill>
                  <a:schemeClr val="tx1"/>
                </a:solidFill>
                <a:latin typeface="华文楷体" panose="02010600040101010101" charset="-122"/>
                <a:ea typeface="华文楷体" panose="02010600040101010101" charset="-122"/>
              </a:rPr>
              <a:t>修正</a:t>
            </a:r>
            <a:endParaRPr lang="zh-CN" altLang="en-US">
              <a:solidFill>
                <a:schemeClr val="tx1"/>
              </a:solidFill>
              <a:latin typeface="华文楷体" panose="02010600040101010101" charset="-122"/>
              <a:ea typeface="华文楷体" panose="02010600040101010101" charset="-122"/>
            </a:endParaRPr>
          </a:p>
        </p:txBody>
      </p:sp>
      <p:sp>
        <p:nvSpPr>
          <p:cNvPr id="15" name="文本框 14"/>
          <p:cNvSpPr txBox="1"/>
          <p:nvPr/>
        </p:nvSpPr>
        <p:spPr>
          <a:xfrm>
            <a:off x="2677160" y="1421765"/>
            <a:ext cx="8587105" cy="1568450"/>
          </a:xfrm>
          <a:prstGeom prst="rect">
            <a:avLst/>
          </a:prstGeom>
        </p:spPr>
        <p:txBody>
          <a:bodyPr wrap="square">
            <a:spAutoFit/>
          </a:bodyPr>
          <a:p>
            <a:pPr marL="285750" indent="-285750" algn="just" eaLnBrk="1" fontAlgn="auto" latinLnBrk="0" hangingPunct="1">
              <a:lnSpc>
                <a:spcPct val="150000"/>
              </a:lnSpc>
              <a:buFont typeface="Wingdings" panose="05000000000000000000" charset="0"/>
              <a:buChar char="Ø"/>
            </a:pPr>
            <a:r>
              <a:rPr lang="en-US" altLang="zh-CN" sz="1600">
                <a:latin typeface="Times New Roman" panose="02020603050405020304" charset="0"/>
                <a:cs typeface="Times New Roman" panose="02020603050405020304" charset="0"/>
              </a:rPr>
              <a:t>B</a:t>
            </a:r>
            <a:r>
              <a:rPr lang="zh-CN" altLang="en-US" sz="1600">
                <a:latin typeface="Times New Roman" panose="02020603050405020304" charset="0"/>
                <a:cs typeface="Times New Roman" panose="02020603050405020304" charset="0"/>
              </a:rPr>
              <a:t>站历史弹幕最早只能获取到</a:t>
            </a:r>
            <a:r>
              <a:rPr lang="en-US" altLang="zh-CN" sz="1600">
                <a:latin typeface="Times New Roman" panose="02020603050405020304" charset="0"/>
                <a:cs typeface="Times New Roman" panose="02020603050405020304" charset="0"/>
              </a:rPr>
              <a:t>2021</a:t>
            </a:r>
            <a:r>
              <a:rPr lang="zh-CN" altLang="en-US" sz="1600">
                <a:latin typeface="Times New Roman" panose="02020603050405020304" charset="0"/>
                <a:cs typeface="Times New Roman" panose="02020603050405020304" charset="0"/>
              </a:rPr>
              <a:t>年</a:t>
            </a:r>
            <a:r>
              <a:rPr lang="en-US" altLang="zh-CN" sz="1600">
                <a:latin typeface="Times New Roman" panose="02020603050405020304" charset="0"/>
                <a:cs typeface="Times New Roman" panose="02020603050405020304" charset="0"/>
              </a:rPr>
              <a:t>7</a:t>
            </a:r>
            <a:r>
              <a:rPr lang="zh-CN" altLang="en-US" sz="1600">
                <a:latin typeface="Times New Roman" panose="02020603050405020304" charset="0"/>
                <a:cs typeface="Times New Roman" panose="02020603050405020304" charset="0"/>
              </a:rPr>
              <a:t>月，因此这之前的弹幕是从</a:t>
            </a:r>
            <a:r>
              <a:rPr lang="en-US" altLang="zh-CN" sz="1600">
                <a:latin typeface="Times New Roman" panose="02020603050405020304" charset="0"/>
                <a:cs typeface="Times New Roman" panose="02020603050405020304" charset="0"/>
              </a:rPr>
              <a:t>2021</a:t>
            </a:r>
            <a:r>
              <a:rPr lang="zh-CN" altLang="en-US" sz="1600">
                <a:latin typeface="Times New Roman" panose="02020603050405020304" charset="0"/>
                <a:cs typeface="Times New Roman" panose="02020603050405020304" charset="0"/>
              </a:rPr>
              <a:t>年</a:t>
            </a:r>
            <a:r>
              <a:rPr lang="en-US" altLang="zh-CN" sz="1600">
                <a:latin typeface="Times New Roman" panose="02020603050405020304" charset="0"/>
                <a:cs typeface="Times New Roman" panose="02020603050405020304" charset="0"/>
              </a:rPr>
              <a:t>7</a:t>
            </a:r>
            <a:r>
              <a:rPr lang="zh-CN" altLang="en-US" sz="1600">
                <a:latin typeface="Times New Roman" panose="02020603050405020304" charset="0"/>
                <a:cs typeface="Times New Roman" panose="02020603050405020304" charset="0"/>
              </a:rPr>
              <a:t>月开始爬取的，因此这些弹幕不是对应时间内发布的，导致计算的情绪得分存在偏误，所以我们</a:t>
            </a:r>
            <a:r>
              <a:rPr lang="zh-CN" altLang="en-US" sz="1600">
                <a:latin typeface="Times New Roman" panose="02020603050405020304" charset="0"/>
                <a:cs typeface="Times New Roman" panose="02020603050405020304" charset="0"/>
              </a:rPr>
              <a:t>计划使用国泰安数据库中的投资者情绪指数</a:t>
            </a:r>
            <a:r>
              <a:rPr lang="en-US" altLang="zh-CN" sz="1600">
                <a:latin typeface="Times New Roman" panose="02020603050405020304" charset="0"/>
                <a:cs typeface="Times New Roman" panose="02020603050405020304" charset="0"/>
              </a:rPr>
              <a:t>CICSI</a:t>
            </a:r>
            <a:r>
              <a:rPr lang="zh-CN" altLang="en-US" sz="1600">
                <a:latin typeface="Times New Roman" panose="02020603050405020304" charset="0"/>
                <a:cs typeface="Times New Roman" panose="02020603050405020304" charset="0"/>
              </a:rPr>
              <a:t>（消费者情绪指数，标准化</a:t>
            </a:r>
            <a:r>
              <a:rPr lang="en-US" altLang="zh-CN" sz="1600">
                <a:latin typeface="Times New Roman" panose="02020603050405020304" charset="0"/>
                <a:cs typeface="Times New Roman" panose="02020603050405020304" charset="0"/>
              </a:rPr>
              <a:t>-</a:t>
            </a:r>
            <a:r>
              <a:rPr lang="zh-CN" altLang="en-US" sz="1600">
                <a:latin typeface="Times New Roman" panose="02020603050405020304" charset="0"/>
                <a:cs typeface="Times New Roman" panose="02020603050405020304" charset="0"/>
              </a:rPr>
              <a:t>剔除宏观经济因素）作为</a:t>
            </a:r>
            <a:r>
              <a:rPr lang="en-US" altLang="zh-CN" sz="1600">
                <a:latin typeface="Times New Roman" panose="02020603050405020304" charset="0"/>
                <a:cs typeface="Times New Roman" panose="02020603050405020304" charset="0"/>
              </a:rPr>
              <a:t>“</a:t>
            </a:r>
            <a:r>
              <a:rPr lang="zh-CN" altLang="en-US" sz="1600">
                <a:latin typeface="Times New Roman" panose="02020603050405020304" charset="0"/>
                <a:cs typeface="Times New Roman" panose="02020603050405020304" charset="0"/>
              </a:rPr>
              <a:t>纯净情绪</a:t>
            </a:r>
            <a:r>
              <a:rPr lang="en-US" altLang="zh-CN" sz="1600">
                <a:latin typeface="Times New Roman" panose="02020603050405020304" charset="0"/>
                <a:cs typeface="Times New Roman" panose="02020603050405020304" charset="0"/>
              </a:rPr>
              <a:t>”</a:t>
            </a:r>
            <a:r>
              <a:rPr lang="zh-CN" altLang="en-US" sz="1600">
                <a:latin typeface="Times New Roman" panose="02020603050405020304" charset="0"/>
                <a:cs typeface="Times New Roman" panose="02020603050405020304" charset="0"/>
              </a:rPr>
              <a:t>基准来修正</a:t>
            </a:r>
            <a:r>
              <a:rPr lang="en-US" altLang="zh-CN" sz="1600">
                <a:latin typeface="Times New Roman" panose="02020603050405020304" charset="0"/>
                <a:cs typeface="Times New Roman" panose="02020603050405020304" charset="0"/>
              </a:rPr>
              <a:t>2021</a:t>
            </a:r>
            <a:r>
              <a:rPr lang="zh-CN" altLang="en-US" sz="1600">
                <a:latin typeface="Times New Roman" panose="02020603050405020304" charset="0"/>
                <a:cs typeface="Times New Roman" panose="02020603050405020304" charset="0"/>
              </a:rPr>
              <a:t>年</a:t>
            </a:r>
            <a:r>
              <a:rPr lang="en-US" altLang="zh-CN" sz="1600">
                <a:latin typeface="Times New Roman" panose="02020603050405020304" charset="0"/>
                <a:cs typeface="Times New Roman" panose="02020603050405020304" charset="0"/>
              </a:rPr>
              <a:t>7</a:t>
            </a:r>
            <a:r>
              <a:rPr lang="zh-CN" altLang="en-US" sz="1600">
                <a:latin typeface="Times New Roman" panose="02020603050405020304" charset="0"/>
                <a:cs typeface="Times New Roman" panose="02020603050405020304" charset="0"/>
              </a:rPr>
              <a:t>月之前的情绪评分：</a:t>
            </a:r>
            <a:endParaRPr lang="zh-CN" altLang="en-US" sz="1600">
              <a:latin typeface="Times New Roman" panose="02020603050405020304" charset="0"/>
              <a:cs typeface="Times New Roman" panose="02020603050405020304" charset="0"/>
            </a:endParaRPr>
          </a:p>
        </p:txBody>
      </p:sp>
      <p:pic>
        <p:nvPicPr>
          <p:cNvPr id="10" name="图片 9"/>
          <p:cNvPicPr>
            <a:picLocks noChangeAspect="1"/>
          </p:cNvPicPr>
          <p:nvPr/>
        </p:nvPicPr>
        <p:blipFill>
          <a:blip r:embed="rId2"/>
          <a:stretch>
            <a:fillRect/>
          </a:stretch>
        </p:blipFill>
        <p:spPr>
          <a:xfrm>
            <a:off x="3001010" y="3173730"/>
            <a:ext cx="8048625" cy="221932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grpSp>
      <p:sp>
        <p:nvSpPr>
          <p:cNvPr id="2046854754" name="文本框 17"/>
          <p:cNvSpPr txBox="1"/>
          <p:nvPr/>
        </p:nvSpPr>
        <p:spPr bwMode="auto">
          <a:xfrm rot="20700000">
            <a:off x="151765" y="144463"/>
            <a:ext cx="1009650" cy="645160"/>
          </a:xfrm>
          <a:prstGeom prst="rect">
            <a:avLst/>
          </a:prstGeom>
          <a:noFill/>
          <a:ln w="9525">
            <a:noFill/>
          </a:ln>
        </p:spPr>
        <p:txBody>
          <a:bodyPr wrap="square" anchor="ctr" anchorCtr="0">
            <a:spAutoFit/>
          </a:bodyPr>
          <a:p>
            <a:pPr>
              <a:defRPr/>
            </a:pPr>
            <a:r>
              <a:rPr lang="en-US" sz="3600" b="1">
                <a:solidFill>
                  <a:schemeClr val="bg1"/>
                </a:solidFill>
                <a:latin typeface="微软雅黑" panose="020B0503020204020204" charset="-122"/>
                <a:ea typeface="微软雅黑" panose="020B0503020204020204" charset="-122"/>
                <a:cs typeface="思源黑体 CN Normal"/>
              </a:rPr>
              <a:t>04</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0375"/>
          </a:xfrm>
          <a:prstGeom prst="rect">
            <a:avLst/>
          </a:prstGeom>
          <a:noFill/>
        </p:spPr>
        <p:txBody>
          <a:bodyPr wrap="square" rtlCol="0">
            <a:spAutoFit/>
          </a:bodyPr>
          <a:p>
            <a:pPr>
              <a:defRPr/>
            </a:pPr>
            <a:r>
              <a:rPr lang="zh-CN" altLang="en-US" sz="2400" b="1">
                <a:solidFill>
                  <a:schemeClr val="bg1"/>
                </a:solidFill>
                <a:latin typeface="+mn-ea"/>
                <a:cs typeface="思源黑体 CN Normal"/>
                <a:sym typeface="+mn-ea"/>
              </a:rPr>
              <a:t>实证模型</a:t>
            </a:r>
            <a:r>
              <a:rPr lang="zh-CN" altLang="en-US" sz="2400" b="1">
                <a:solidFill>
                  <a:schemeClr val="bg1"/>
                </a:solidFill>
                <a:latin typeface="+mn-ea"/>
                <a:cs typeface="思源黑体 CN Normal"/>
                <a:sym typeface="+mn-ea"/>
              </a:rPr>
              <a:t>构建</a:t>
            </a:r>
            <a:endParaRPr lang="zh-CN" altLang="en-US" sz="2400" b="1">
              <a:solidFill>
                <a:schemeClr val="bg1"/>
              </a:solidFill>
              <a:latin typeface="+mn-ea"/>
              <a:cs typeface="思源黑体 CN Normal"/>
              <a:sym typeface="+mn-ea"/>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2" name="圆角矩形 1"/>
          <p:cNvSpPr/>
          <p:nvPr/>
        </p:nvSpPr>
        <p:spPr>
          <a:xfrm>
            <a:off x="426085" y="120396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rPr>
              <a:t>交叉相关</a:t>
            </a:r>
            <a:r>
              <a:rPr lang="zh-CN" altLang="en-US">
                <a:solidFill>
                  <a:schemeClr val="tx1"/>
                </a:solidFill>
                <a:latin typeface="华文楷体" panose="02010600040101010101" charset="-122"/>
                <a:ea typeface="华文楷体" panose="02010600040101010101" charset="-122"/>
              </a:rPr>
              <a:t>分析</a:t>
            </a:r>
            <a:endParaRPr lang="zh-CN" altLang="en-US">
              <a:solidFill>
                <a:schemeClr val="tx1"/>
              </a:solidFill>
              <a:latin typeface="华文楷体" panose="02010600040101010101" charset="-122"/>
              <a:ea typeface="华文楷体" panose="02010600040101010101" charset="-122"/>
            </a:endParaRPr>
          </a:p>
        </p:txBody>
      </p:sp>
      <p:sp>
        <p:nvSpPr>
          <p:cNvPr id="11" name="圆角矩形 10"/>
          <p:cNvSpPr/>
          <p:nvPr/>
        </p:nvSpPr>
        <p:spPr>
          <a:xfrm>
            <a:off x="426085" y="2559685"/>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a:solidFill>
                  <a:schemeClr val="tx1"/>
                </a:solidFill>
                <a:latin typeface="华文楷体" panose="02010600040101010101" charset="-122"/>
                <a:ea typeface="华文楷体" panose="02010600040101010101" charset="-122"/>
              </a:rPr>
              <a:t>OLS</a:t>
            </a:r>
            <a:r>
              <a:rPr lang="zh-CN" altLang="en-US">
                <a:solidFill>
                  <a:schemeClr val="tx1"/>
                </a:solidFill>
                <a:latin typeface="华文楷体" panose="02010600040101010101" charset="-122"/>
                <a:ea typeface="华文楷体" panose="02010600040101010101" charset="-122"/>
              </a:rPr>
              <a:t>回归</a:t>
            </a:r>
            <a:endParaRPr lang="zh-CN" altLang="en-US">
              <a:solidFill>
                <a:schemeClr val="tx1"/>
              </a:solidFill>
              <a:latin typeface="华文楷体" panose="02010600040101010101" charset="-122"/>
              <a:ea typeface="华文楷体" panose="02010600040101010101" charset="-122"/>
            </a:endParaRPr>
          </a:p>
        </p:txBody>
      </p:sp>
      <p:sp>
        <p:nvSpPr>
          <p:cNvPr id="12" name="圆角矩形 11"/>
          <p:cNvSpPr/>
          <p:nvPr/>
        </p:nvSpPr>
        <p:spPr>
          <a:xfrm>
            <a:off x="426085" y="4129405"/>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a:solidFill>
                  <a:schemeClr val="tx1"/>
                </a:solidFill>
                <a:latin typeface="华文楷体" panose="02010600040101010101" charset="-122"/>
                <a:ea typeface="华文楷体" panose="02010600040101010101" charset="-122"/>
              </a:rPr>
              <a:t>VAR(P)</a:t>
            </a:r>
            <a:r>
              <a:rPr lang="zh-CN" altLang="en-US">
                <a:solidFill>
                  <a:schemeClr val="tx1"/>
                </a:solidFill>
                <a:latin typeface="华文楷体" panose="02010600040101010101" charset="-122"/>
                <a:ea typeface="华文楷体" panose="02010600040101010101" charset="-122"/>
              </a:rPr>
              <a:t>模型</a:t>
            </a:r>
            <a:endParaRPr lang="zh-CN" altLang="en-US">
              <a:solidFill>
                <a:schemeClr val="tx1"/>
              </a:solidFill>
              <a:latin typeface="华文楷体" panose="02010600040101010101" charset="-122"/>
              <a:ea typeface="华文楷体" panose="02010600040101010101" charset="-122"/>
            </a:endParaRPr>
          </a:p>
        </p:txBody>
      </p:sp>
      <p:sp>
        <p:nvSpPr>
          <p:cNvPr id="3" name="文本框 2"/>
          <p:cNvSpPr txBox="1"/>
          <p:nvPr/>
        </p:nvSpPr>
        <p:spPr>
          <a:xfrm>
            <a:off x="2949575" y="1114425"/>
            <a:ext cx="8322945" cy="829945"/>
          </a:xfrm>
          <a:prstGeom prst="rect">
            <a:avLst/>
          </a:prstGeom>
        </p:spPr>
        <p:txBody>
          <a:bodyPr wrap="square">
            <a:spAutoFit/>
          </a:bodyPr>
          <a:p>
            <a:pPr marL="285750" indent="-285750" algn="just">
              <a:lnSpc>
                <a:spcPct val="150000"/>
              </a:lnSpc>
              <a:buClrTx/>
              <a:buSzTx/>
              <a:buFont typeface="Wingdings" panose="05000000000000000000" charset="0"/>
              <a:buChar char="Ø"/>
            </a:pPr>
            <a:r>
              <a:rPr lang="en-US" altLang="zh-CN" sz="1600">
                <a:latin typeface="Times New Roman" panose="02020603050405020304" charset="0"/>
                <a:cs typeface="Times New Roman" panose="02020603050405020304" charset="0"/>
              </a:rPr>
              <a:t>我们希望通过利用交叉相关分析，来回答“情绪是否存在提前的现象”，也为后续 VAR(p) 模型中的初值选择提供依据。</a:t>
            </a:r>
            <a:endParaRPr lang="en-US" altLang="zh-CN" sz="1600">
              <a:latin typeface="Times New Roman" panose="02020603050405020304" charset="0"/>
              <a:cs typeface="Times New Roman" panose="02020603050405020304" charset="0"/>
            </a:endParaRPr>
          </a:p>
        </p:txBody>
      </p:sp>
      <p:pic>
        <p:nvPicPr>
          <p:cNvPr id="4" name="图片 3"/>
          <p:cNvPicPr>
            <a:picLocks noChangeAspect="1"/>
          </p:cNvPicPr>
          <p:nvPr/>
        </p:nvPicPr>
        <p:blipFill>
          <a:blip r:embed="rId2"/>
          <a:srcRect l="10241" t="4058" r="10552"/>
          <a:stretch>
            <a:fillRect/>
          </a:stretch>
        </p:blipFill>
        <p:spPr>
          <a:xfrm>
            <a:off x="4264660" y="1944370"/>
            <a:ext cx="5043170" cy="484505"/>
          </a:xfrm>
          <a:prstGeom prst="rect">
            <a:avLst/>
          </a:prstGeom>
        </p:spPr>
      </p:pic>
      <p:sp>
        <p:nvSpPr>
          <p:cNvPr id="9" name="文本框 8"/>
          <p:cNvSpPr txBox="1"/>
          <p:nvPr/>
        </p:nvSpPr>
        <p:spPr>
          <a:xfrm>
            <a:off x="2949575" y="2470150"/>
            <a:ext cx="8257540" cy="829945"/>
          </a:xfrm>
          <a:prstGeom prst="rect">
            <a:avLst/>
          </a:prstGeom>
        </p:spPr>
        <p:txBody>
          <a:bodyPr wrap="square">
            <a:spAutoFit/>
          </a:bodyPr>
          <a:p>
            <a:pPr marL="285750" indent="-285750" algn="just">
              <a:lnSpc>
                <a:spcPct val="150000"/>
              </a:lnSpc>
              <a:buClrTx/>
              <a:buSzTx/>
              <a:buFont typeface="Wingdings" panose="05000000000000000000" charset="0"/>
              <a:buChar char="Ø"/>
            </a:pPr>
            <a:r>
              <a:rPr lang="en-US" altLang="zh-CN" sz="1600">
                <a:latin typeface="Times New Roman" panose="02020603050405020304" charset="0"/>
                <a:cs typeface="Times New Roman" panose="02020603050405020304" charset="0"/>
              </a:rPr>
              <a:t>采用 OLS 回归模型则是希望解决“情绪本身对于沪深市场行为是否存在 解释力”，来体现情绪对于其的独立贡献是多少。</a:t>
            </a:r>
            <a:endParaRPr lang="en-US" altLang="zh-CN" sz="1600">
              <a:latin typeface="Times New Roman" panose="02020603050405020304" charset="0"/>
              <a:cs typeface="Times New Roman" panose="02020603050405020304" charset="0"/>
            </a:endParaRPr>
          </a:p>
        </p:txBody>
      </p:sp>
      <p:pic>
        <p:nvPicPr>
          <p:cNvPr id="32" name="图片 31"/>
          <p:cNvPicPr>
            <a:picLocks noChangeAspect="1"/>
          </p:cNvPicPr>
          <p:nvPr/>
        </p:nvPicPr>
        <p:blipFill>
          <a:blip r:embed="rId3"/>
          <a:stretch>
            <a:fillRect/>
          </a:stretch>
        </p:blipFill>
        <p:spPr>
          <a:xfrm>
            <a:off x="4094480" y="3386455"/>
            <a:ext cx="5888355" cy="466090"/>
          </a:xfrm>
          <a:prstGeom prst="rect">
            <a:avLst/>
          </a:prstGeom>
        </p:spPr>
      </p:pic>
      <p:sp>
        <p:nvSpPr>
          <p:cNvPr id="33" name="文本框 32"/>
          <p:cNvSpPr txBox="1"/>
          <p:nvPr/>
        </p:nvSpPr>
        <p:spPr>
          <a:xfrm>
            <a:off x="2949575" y="4039870"/>
            <a:ext cx="8271510" cy="829945"/>
          </a:xfrm>
          <a:prstGeom prst="rect">
            <a:avLst/>
          </a:prstGeom>
        </p:spPr>
        <p:txBody>
          <a:bodyPr wrap="square">
            <a:spAutoFit/>
          </a:bodyPr>
          <a:p>
            <a:pPr marL="285750" indent="-285750" algn="just">
              <a:lnSpc>
                <a:spcPct val="150000"/>
              </a:lnSpc>
              <a:buClrTx/>
              <a:buSzTx/>
              <a:buFont typeface="Wingdings" panose="05000000000000000000" charset="0"/>
              <a:buChar char="Ø"/>
            </a:pPr>
            <a:r>
              <a:rPr lang="en-US" altLang="zh-CN" sz="1600">
                <a:latin typeface="Times New Roman" panose="02020603050405020304" charset="0"/>
                <a:cs typeface="Times New Roman" panose="02020603050405020304" charset="0"/>
              </a:rPr>
              <a:t>使用 VAR(p) 模型则是希望通过观察得到的 Granger 因果检验和脉冲响应函数（IRF），观察情绪冲击对股市的动态影响路径。</a:t>
            </a:r>
            <a:endParaRPr lang="en-US" altLang="zh-CN" sz="1600">
              <a:latin typeface="Times New Roman" panose="02020603050405020304" charset="0"/>
              <a:cs typeface="Times New Roman" panose="02020603050405020304" charset="0"/>
            </a:endParaRPr>
          </a:p>
        </p:txBody>
      </p:sp>
      <p:pic>
        <p:nvPicPr>
          <p:cNvPr id="34" name="图片 33"/>
          <p:cNvPicPr>
            <a:picLocks noChangeAspect="1"/>
          </p:cNvPicPr>
          <p:nvPr/>
        </p:nvPicPr>
        <p:blipFill>
          <a:blip r:embed="rId4"/>
          <a:stretch>
            <a:fillRect/>
          </a:stretch>
        </p:blipFill>
        <p:spPr>
          <a:xfrm>
            <a:off x="3841115" y="5057140"/>
            <a:ext cx="6141720" cy="132397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defRPr/>
              </a:pPr>
              <a:endParaRPr lang="zh-CN"/>
            </a:p>
          </p:txBody>
        </p:sp>
      </p:grpSp>
      <p:sp>
        <p:nvSpPr>
          <p:cNvPr id="2046854754" name="文本框 17"/>
          <p:cNvSpPr txBox="1"/>
          <p:nvPr/>
        </p:nvSpPr>
        <p:spPr bwMode="auto">
          <a:xfrm rot="20700000">
            <a:off x="151765" y="144463"/>
            <a:ext cx="1009650" cy="645160"/>
          </a:xfrm>
          <a:prstGeom prst="rect">
            <a:avLst/>
          </a:prstGeom>
          <a:noFill/>
          <a:ln w="9525">
            <a:noFill/>
          </a:ln>
        </p:spPr>
        <p:txBody>
          <a:bodyPr wrap="square" anchor="ctr" anchorCtr="0">
            <a:spAutoFit/>
          </a:bodyPr>
          <a:p>
            <a:pPr>
              <a:defRPr/>
            </a:pPr>
            <a:r>
              <a:rPr lang="en-US" sz="3600" b="1">
                <a:solidFill>
                  <a:schemeClr val="bg1"/>
                </a:solidFill>
                <a:latin typeface="微软雅黑" panose="020B0503020204020204" charset="-122"/>
                <a:ea typeface="微软雅黑" panose="020B0503020204020204" charset="-122"/>
                <a:cs typeface="思源黑体 CN Normal"/>
              </a:rPr>
              <a:t>04</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0375"/>
          </a:xfrm>
          <a:prstGeom prst="rect">
            <a:avLst/>
          </a:prstGeom>
          <a:noFill/>
        </p:spPr>
        <p:txBody>
          <a:bodyPr wrap="square" rtlCol="0">
            <a:spAutoFit/>
          </a:bodyPr>
          <a:p>
            <a:pPr>
              <a:defRPr/>
            </a:pPr>
            <a:r>
              <a:rPr lang="zh-CN" altLang="en-US" sz="2400" b="1">
                <a:solidFill>
                  <a:schemeClr val="bg1"/>
                </a:solidFill>
                <a:latin typeface="+mn-ea"/>
                <a:sym typeface="+mn-ea"/>
              </a:rPr>
              <a:t>实证模型</a:t>
            </a:r>
            <a:r>
              <a:rPr lang="zh-CN" altLang="en-US" sz="2400" b="1">
                <a:solidFill>
                  <a:schemeClr val="bg1"/>
                </a:solidFill>
                <a:latin typeface="+mn-ea"/>
                <a:sym typeface="+mn-ea"/>
              </a:rPr>
              <a:t>构建</a:t>
            </a:r>
            <a:endParaRPr lang="zh-CN" altLang="en-US" sz="2400" b="1">
              <a:solidFill>
                <a:schemeClr val="bg1"/>
              </a:solidFill>
              <a:latin typeface="+mn-ea"/>
              <a:sym typeface="+mn-ea"/>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2" name="圆角矩形 1"/>
          <p:cNvSpPr/>
          <p:nvPr/>
        </p:nvSpPr>
        <p:spPr>
          <a:xfrm>
            <a:off x="372745" y="132842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a:solidFill>
                  <a:schemeClr val="tx1"/>
                </a:solidFill>
                <a:latin typeface="华文楷体" panose="02010600040101010101" charset="-122"/>
                <a:ea typeface="华文楷体" panose="02010600040101010101" charset="-122"/>
                <a:sym typeface="+mn-ea"/>
              </a:rPr>
              <a:t>VAR(P)</a:t>
            </a:r>
            <a:r>
              <a:rPr lang="zh-CN" altLang="en-US">
                <a:solidFill>
                  <a:schemeClr val="tx1"/>
                </a:solidFill>
                <a:latin typeface="华文楷体" panose="02010600040101010101" charset="-122"/>
                <a:ea typeface="华文楷体" panose="02010600040101010101" charset="-122"/>
                <a:sym typeface="+mn-ea"/>
              </a:rPr>
              <a:t>模型</a:t>
            </a:r>
            <a:endParaRPr lang="zh-CN" altLang="en-US">
              <a:solidFill>
                <a:schemeClr val="tx1"/>
              </a:solidFill>
              <a:latin typeface="华文楷体" panose="02010600040101010101" charset="-122"/>
              <a:ea typeface="华文楷体" panose="02010600040101010101" charset="-122"/>
            </a:endParaRPr>
          </a:p>
        </p:txBody>
      </p:sp>
      <p:sp>
        <p:nvSpPr>
          <p:cNvPr id="3" name="文本框 2"/>
          <p:cNvSpPr txBox="1"/>
          <p:nvPr/>
        </p:nvSpPr>
        <p:spPr>
          <a:xfrm>
            <a:off x="2909570" y="1328420"/>
            <a:ext cx="7467600" cy="607060"/>
          </a:xfrm>
          <a:prstGeom prst="rect">
            <a:avLst/>
          </a:prstGeom>
        </p:spPr>
        <p:txBody>
          <a:bodyPr wrap="square">
            <a:noAutofit/>
          </a:bodyPr>
          <a:p>
            <a:pPr marL="285750" indent="-285750" algn="just">
              <a:lnSpc>
                <a:spcPct val="150000"/>
              </a:lnSpc>
              <a:buClrTx/>
              <a:buSzTx/>
              <a:buFont typeface="Wingdings" panose="05000000000000000000" charset="0"/>
              <a:buChar char="Ø"/>
            </a:pPr>
            <a:r>
              <a:rPr lang="en-US" altLang="zh-CN" sz="1600">
                <a:latin typeface="Times New Roman" panose="02020603050405020304" charset="0"/>
                <a:cs typeface="Times New Roman" panose="02020603050405020304" charset="0"/>
              </a:rPr>
              <a:t>采用 Granger 因果检验（“有 X 的过去比没 X 的过去，更能预测 Y 的现在”）</a:t>
            </a:r>
            <a:endParaRPr lang="en-US" altLang="zh-CN" sz="1600">
              <a:latin typeface="Times New Roman" panose="02020603050405020304" charset="0"/>
              <a:cs typeface="Times New Roman" panose="02020603050405020304" charset="0"/>
            </a:endParaRPr>
          </a:p>
        </p:txBody>
      </p:sp>
      <p:pic>
        <p:nvPicPr>
          <p:cNvPr id="4" name="图片 3"/>
          <p:cNvPicPr>
            <a:picLocks noChangeAspect="1"/>
          </p:cNvPicPr>
          <p:nvPr/>
        </p:nvPicPr>
        <p:blipFill>
          <a:blip r:embed="rId2"/>
          <a:stretch>
            <a:fillRect/>
          </a:stretch>
        </p:blipFill>
        <p:spPr>
          <a:xfrm>
            <a:off x="3581400" y="1866900"/>
            <a:ext cx="5504815" cy="3124200"/>
          </a:xfrm>
          <a:prstGeom prst="rect">
            <a:avLst/>
          </a:prstGeom>
        </p:spPr>
      </p:pic>
      <p:pic>
        <p:nvPicPr>
          <p:cNvPr id="6" name="图片 5"/>
          <p:cNvPicPr>
            <a:picLocks noChangeAspect="1"/>
          </p:cNvPicPr>
          <p:nvPr/>
        </p:nvPicPr>
        <p:blipFill>
          <a:blip r:embed="rId3"/>
          <a:stretch>
            <a:fillRect/>
          </a:stretch>
        </p:blipFill>
        <p:spPr>
          <a:xfrm>
            <a:off x="243840" y="3257550"/>
            <a:ext cx="3267075" cy="1733550"/>
          </a:xfrm>
          <a:prstGeom prst="rect">
            <a:avLst/>
          </a:prstGeom>
        </p:spPr>
      </p:pic>
      <p:sp>
        <p:nvSpPr>
          <p:cNvPr id="9" name="圆角矩形 8"/>
          <p:cNvSpPr/>
          <p:nvPr/>
        </p:nvSpPr>
        <p:spPr>
          <a:xfrm>
            <a:off x="372745" y="5064760"/>
            <a:ext cx="2021205" cy="740410"/>
          </a:xfrm>
          <a:prstGeom prst="roundRect">
            <a:avLst/>
          </a:prstGeom>
          <a:solidFill>
            <a:schemeClr val="bg2"/>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olidFill>
                  <a:schemeClr val="tx1"/>
                </a:solidFill>
                <a:latin typeface="华文楷体" panose="02010600040101010101" charset="-122"/>
                <a:ea typeface="华文楷体" panose="02010600040101010101" charset="-122"/>
                <a:sym typeface="+mn-ea"/>
              </a:rPr>
              <a:t>方差</a:t>
            </a:r>
            <a:r>
              <a:rPr lang="zh-CN" altLang="en-US">
                <a:solidFill>
                  <a:schemeClr val="tx1"/>
                </a:solidFill>
                <a:latin typeface="华文楷体" panose="02010600040101010101" charset="-122"/>
                <a:ea typeface="华文楷体" panose="02010600040101010101" charset="-122"/>
                <a:sym typeface="+mn-ea"/>
              </a:rPr>
              <a:t>分解</a:t>
            </a:r>
            <a:endParaRPr lang="zh-CN" altLang="en-US">
              <a:solidFill>
                <a:schemeClr val="tx1"/>
              </a:solidFill>
              <a:latin typeface="华文楷体" panose="02010600040101010101" charset="-122"/>
              <a:ea typeface="华文楷体" panose="02010600040101010101" charset="-122"/>
              <a:sym typeface="+mn-ea"/>
            </a:endParaRPr>
          </a:p>
        </p:txBody>
      </p:sp>
      <p:sp>
        <p:nvSpPr>
          <p:cNvPr id="11" name="文本框 10"/>
          <p:cNvSpPr txBox="1"/>
          <p:nvPr/>
        </p:nvSpPr>
        <p:spPr>
          <a:xfrm>
            <a:off x="2909570" y="4975225"/>
            <a:ext cx="8417560" cy="829945"/>
          </a:xfrm>
          <a:prstGeom prst="rect">
            <a:avLst/>
          </a:prstGeom>
        </p:spPr>
        <p:txBody>
          <a:bodyPr wrap="square">
            <a:spAutoFit/>
          </a:bodyPr>
          <a:p>
            <a:pPr marL="285750" indent="-285750" algn="just">
              <a:lnSpc>
                <a:spcPct val="150000"/>
              </a:lnSpc>
              <a:buClrTx/>
              <a:buSzTx/>
              <a:buFont typeface="Wingdings" panose="05000000000000000000" charset="0"/>
              <a:buChar char="Ø"/>
            </a:pPr>
            <a:r>
              <a:rPr lang="en-US" altLang="zh-CN" sz="1600">
                <a:latin typeface="Times New Roman" panose="02020603050405020304" charset="0"/>
                <a:cs typeface="Times New Roman" panose="02020603050405020304" charset="0"/>
              </a:rPr>
              <a:t>最后一步的方差分解则是希望在前三步的基础上，得到情绪对股指波动的贡献率曲线，更直观的看到其对于股指波动影响的重要程度。</a:t>
            </a:r>
            <a:endParaRPr lang="en-US" altLang="zh-CN" sz="1600">
              <a:latin typeface="Times New Roman" panose="02020603050405020304" charset="0"/>
              <a:cs typeface="Times New Roman" panose="02020603050405020304" charset="0"/>
            </a:endParaRPr>
          </a:p>
        </p:txBody>
      </p:sp>
      <p:pic>
        <p:nvPicPr>
          <p:cNvPr id="12" name="图片 11"/>
          <p:cNvPicPr>
            <a:picLocks noChangeAspect="1"/>
          </p:cNvPicPr>
          <p:nvPr/>
        </p:nvPicPr>
        <p:blipFill>
          <a:blip r:embed="rId4"/>
          <a:stretch>
            <a:fillRect/>
          </a:stretch>
        </p:blipFill>
        <p:spPr>
          <a:xfrm>
            <a:off x="4874260" y="5930900"/>
            <a:ext cx="3209925" cy="6286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grpSp>
        <p:nvGrpSpPr>
          <p:cNvPr id="1326889319" name="组合 10"/>
          <p:cNvGrpSpPr/>
          <p:nvPr/>
        </p:nvGrpSpPr>
        <p:grpSpPr bwMode="auto">
          <a:xfrm>
            <a:off x="11046460" y="5646420"/>
            <a:ext cx="1438141" cy="1438141"/>
            <a:chOff x="16961" y="8142"/>
            <a:chExt cx="2865" cy="2865"/>
          </a:xfrm>
        </p:grpSpPr>
        <p:sp>
          <p:nvSpPr>
            <p:cNvPr id="3" name="椭圆 2"/>
            <p:cNvSpPr/>
            <p:nvPr/>
          </p:nvSpPr>
          <p:spPr bwMode="auto">
            <a:xfrm>
              <a:off x="16961" y="8142"/>
              <a:ext cx="2865" cy="2865"/>
            </a:xfrm>
            <a:prstGeom prst="ellipse">
              <a:avLst/>
            </a:prstGeom>
            <a:solidFill>
              <a:srgbClr val="ECEBD7">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latin typeface="微软雅黑" panose="020B0503020204020204" charset="-122"/>
                <a:ea typeface="微软雅黑" panose="020B0503020204020204" charset="-122"/>
                <a:cs typeface="思源黑体 CN Normal"/>
              </a:endParaRPr>
            </a:p>
          </p:txBody>
        </p:sp>
        <p:pic>
          <p:nvPicPr>
            <p:cNvPr id="20" name="图片 19" descr="建筑-14"/>
            <p:cNvPicPr>
              <a:picLocks noChangeAspect="1"/>
            </p:cNvPicPr>
            <p:nvPr/>
          </p:nvPicPr>
          <p:blipFill rotWithShape="1">
            <a:blip r:embed="rId1"/>
            <a:stretch>
              <a:fillRect/>
            </a:stretch>
          </p:blipFill>
          <p:spPr bwMode="auto">
            <a:xfrm>
              <a:off x="17615" y="8787"/>
              <a:ext cx="1586" cy="1553"/>
            </a:xfrm>
            <a:prstGeom prst="rect">
              <a:avLst/>
            </a:prstGeom>
            <a:effectLst>
              <a:outerShdw blurRad="50800" dist="12700" dir="2700000" algn="tl" rotWithShape="0">
                <a:prstClr val="black">
                  <a:alpha val="25000"/>
                </a:prstClr>
              </a:outerShdw>
            </a:effectLst>
          </p:spPr>
        </p:pic>
      </p:grpSp>
      <p:sp>
        <p:nvSpPr>
          <p:cNvPr id="1876279772"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30836217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1199001087" name="文本框 17"/>
          <p:cNvSpPr txBox="1"/>
          <p:nvPr/>
        </p:nvSpPr>
        <p:spPr bwMode="auto">
          <a:xfrm rot="20700000">
            <a:off x="151765" y="144463"/>
            <a:ext cx="1009650" cy="645159"/>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01</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857747998" name="文本框 18"/>
          <p:cNvSpPr txBox="1"/>
          <p:nvPr/>
        </p:nvSpPr>
        <p:spPr bwMode="auto">
          <a:xfrm>
            <a:off x="1530350" y="317500"/>
            <a:ext cx="4191000" cy="460375"/>
          </a:xfrm>
          <a:prstGeom prst="rect">
            <a:avLst/>
          </a:prstGeom>
          <a:noFill/>
        </p:spPr>
        <p:txBody>
          <a:bodyPr wrap="square" rtlCol="0">
            <a:spAutoFit/>
          </a:bodyPr>
          <a:lstStyle/>
          <a:p>
            <a:pPr>
              <a:defRPr/>
            </a:pPr>
            <a:r>
              <a:rPr lang="en-US" altLang="zh-CN" sz="2400" b="1" dirty="0">
                <a:solidFill>
                  <a:schemeClr val="bg1"/>
                </a:solidFill>
                <a:latin typeface="微软雅黑" panose="020B0503020204020204" charset="-122"/>
                <a:ea typeface="微软雅黑" panose="020B0503020204020204" charset="-122"/>
                <a:cs typeface="思源黑体 CN Normal"/>
              </a:rPr>
              <a:t>NLP</a:t>
            </a:r>
            <a:r>
              <a:rPr lang="zh-CN" altLang="en-US" sz="2400" b="1" dirty="0">
                <a:solidFill>
                  <a:schemeClr val="bg1"/>
                </a:solidFill>
                <a:latin typeface="微软雅黑" panose="020B0503020204020204" charset="-122"/>
                <a:ea typeface="微软雅黑" panose="020B0503020204020204" charset="-122"/>
                <a:cs typeface="思源黑体 CN Normal"/>
              </a:rPr>
              <a:t>和情感分析</a:t>
            </a:r>
            <a:endParaRPr lang="zh-CN" sz="2400" b="1" dirty="0">
              <a:solidFill>
                <a:schemeClr val="bg1"/>
              </a:solidFill>
              <a:latin typeface="微软雅黑" panose="020B0503020204020204" charset="-122"/>
              <a:ea typeface="微软雅黑" panose="020B0503020204020204" charset="-122"/>
              <a:cs typeface="思源黑体 CN Normal"/>
            </a:endParaRPr>
          </a:p>
        </p:txBody>
      </p:sp>
      <p:pic>
        <p:nvPicPr>
          <p:cNvPr id="595430711" name="图片 1" descr="建筑-10"/>
          <p:cNvPicPr>
            <a:picLocks noChangeAspect="1"/>
          </p:cNvPicPr>
          <p:nvPr/>
        </p:nvPicPr>
        <p:blipFill rotWithShape="1">
          <a:blip r:embed="rId2">
            <a:alphaModFix amt="60000"/>
          </a:blip>
          <a:stretch>
            <a:fillRect/>
          </a:stretch>
        </p:blipFill>
        <p:spPr bwMode="auto">
          <a:xfrm>
            <a:off x="10191750" y="182880"/>
            <a:ext cx="2113280" cy="815340"/>
          </a:xfrm>
          <a:prstGeom prst="rect">
            <a:avLst/>
          </a:prstGeom>
        </p:spPr>
      </p:pic>
      <p:sp>
        <p:nvSpPr>
          <p:cNvPr id="64902809" name="平行四边形 16"/>
          <p:cNvSpPr/>
          <p:nvPr/>
        </p:nvSpPr>
        <p:spPr bwMode="auto">
          <a:xfrm>
            <a:off x="659130" y="1682750"/>
            <a:ext cx="4263390" cy="550545"/>
          </a:xfrm>
          <a:prstGeom prst="parallelogram">
            <a:avLst>
              <a:gd name="adj" fmla="val 47826"/>
            </a:avLst>
          </a:prstGeom>
          <a:noFill/>
          <a:ln>
            <a:solidFill>
              <a:srgbClr val="D4BB6E"/>
            </a:solidFill>
          </a:ln>
        </p:spPr>
        <p:style>
          <a:lnRef idx="2">
            <a:srgbClr val="376FFF">
              <a:shade val="50000"/>
            </a:srgbClr>
          </a:lnRef>
          <a:fillRef idx="1">
            <a:srgbClr val="376FFF"/>
          </a:fillRef>
          <a:effectRef idx="0">
            <a:srgbClr val="376FFF"/>
          </a:effectRef>
          <a:fontRef idx="minor">
            <a:srgbClr val="FFFFFF"/>
          </a:fontRef>
        </p:style>
        <p:txBody>
          <a:bodyPr rtlCol="0" anchor="ctr"/>
          <a:lstStyle>
            <a:defPPr>
              <a:defRPr lang="zh-CN"/>
            </a:defPPr>
            <a:lvl1pPr marL="0" algn="l" defTabSz="914400" rtl="0">
              <a:defRPr sz="1800">
                <a:solidFill>
                  <a:srgbClr val="FFFFFF"/>
                </a:solidFill>
                <a:latin typeface="+mn-lt"/>
                <a:ea typeface="+mn-ea"/>
                <a:cs typeface="+mn-cs"/>
              </a:defRPr>
            </a:lvl1pPr>
            <a:lvl2pPr marL="457200" algn="l" defTabSz="914400" rtl="0">
              <a:defRPr sz="1800">
                <a:solidFill>
                  <a:srgbClr val="FFFFFF"/>
                </a:solidFill>
                <a:latin typeface="+mn-lt"/>
                <a:ea typeface="+mn-ea"/>
                <a:cs typeface="+mn-cs"/>
              </a:defRPr>
            </a:lvl2pPr>
            <a:lvl3pPr marL="914400" algn="l" defTabSz="914400" rtl="0">
              <a:defRPr sz="1800">
                <a:solidFill>
                  <a:srgbClr val="FFFFFF"/>
                </a:solidFill>
                <a:latin typeface="+mn-lt"/>
                <a:ea typeface="+mn-ea"/>
                <a:cs typeface="+mn-cs"/>
              </a:defRPr>
            </a:lvl3pPr>
            <a:lvl4pPr marL="1371600" algn="l" defTabSz="914400" rtl="0">
              <a:defRPr sz="1800">
                <a:solidFill>
                  <a:srgbClr val="FFFFFF"/>
                </a:solidFill>
                <a:latin typeface="+mn-lt"/>
                <a:ea typeface="+mn-ea"/>
                <a:cs typeface="+mn-cs"/>
              </a:defRPr>
            </a:lvl4pPr>
            <a:lvl5pPr marL="1828800" algn="l" defTabSz="914400" rtl="0">
              <a:defRPr sz="1800">
                <a:solidFill>
                  <a:srgbClr val="FFFFFF"/>
                </a:solidFill>
                <a:latin typeface="+mn-lt"/>
                <a:ea typeface="+mn-ea"/>
                <a:cs typeface="+mn-cs"/>
              </a:defRPr>
            </a:lvl5pPr>
            <a:lvl6pPr marL="2286000" algn="l" defTabSz="914400" rtl="0">
              <a:defRPr sz="1800">
                <a:solidFill>
                  <a:srgbClr val="FFFFFF"/>
                </a:solidFill>
                <a:latin typeface="+mn-lt"/>
                <a:ea typeface="+mn-ea"/>
                <a:cs typeface="+mn-cs"/>
              </a:defRPr>
            </a:lvl6pPr>
            <a:lvl7pPr marL="2743200" algn="l" defTabSz="914400" rtl="0">
              <a:defRPr sz="1800">
                <a:solidFill>
                  <a:srgbClr val="FFFFFF"/>
                </a:solidFill>
                <a:latin typeface="+mn-lt"/>
                <a:ea typeface="+mn-ea"/>
                <a:cs typeface="+mn-cs"/>
              </a:defRPr>
            </a:lvl7pPr>
            <a:lvl8pPr marL="3200400" algn="l" defTabSz="914400" rtl="0">
              <a:defRPr sz="1800">
                <a:solidFill>
                  <a:srgbClr val="FFFFFF"/>
                </a:solidFill>
                <a:latin typeface="+mn-lt"/>
                <a:ea typeface="+mn-ea"/>
                <a:cs typeface="+mn-cs"/>
              </a:defRPr>
            </a:lvl8pPr>
            <a:lvl9pPr marL="3657600" algn="l" defTabSz="914400" rtl="0">
              <a:defRPr sz="1800">
                <a:solidFill>
                  <a:srgbClr val="FFFFFF"/>
                </a:solidFill>
                <a:latin typeface="+mn-lt"/>
                <a:ea typeface="+mn-ea"/>
                <a:cs typeface="+mn-cs"/>
              </a:defRPr>
            </a:lvl9pPr>
          </a:lstStyle>
          <a:p>
            <a:pPr algn="ctr">
              <a:defRPr/>
            </a:pPr>
            <a:endParaRPr lang="zh-CN">
              <a:latin typeface="微软雅黑" panose="020B0503020204020204" charset="-122"/>
              <a:ea typeface="微软雅黑" panose="020B0503020204020204" charset="-122"/>
              <a:cs typeface="思源黑体 CN Normal"/>
            </a:endParaRPr>
          </a:p>
        </p:txBody>
      </p:sp>
      <p:sp>
        <p:nvSpPr>
          <p:cNvPr id="1363415940" name="平行四边形 12"/>
          <p:cNvSpPr/>
          <p:nvPr/>
        </p:nvSpPr>
        <p:spPr bwMode="auto">
          <a:xfrm>
            <a:off x="485775" y="1765300"/>
            <a:ext cx="4263390" cy="550545"/>
          </a:xfrm>
          <a:prstGeom prst="parallelogram">
            <a:avLst>
              <a:gd name="adj" fmla="val 47826"/>
            </a:avLst>
          </a:prstGeom>
          <a:solidFill>
            <a:srgbClr val="7E6F52"/>
          </a:solidFill>
          <a:ln>
            <a:noFill/>
          </a:ln>
        </p:spPr>
        <p:style>
          <a:lnRef idx="2">
            <a:srgbClr val="376FFF">
              <a:shade val="50000"/>
            </a:srgbClr>
          </a:lnRef>
          <a:fillRef idx="1">
            <a:srgbClr val="376FFF"/>
          </a:fillRef>
          <a:effectRef idx="0">
            <a:srgbClr val="376FFF"/>
          </a:effectRef>
          <a:fontRef idx="minor">
            <a:srgbClr val="FFFFFF"/>
          </a:fontRef>
        </p:style>
        <p:txBody>
          <a:bodyPr rtlCol="0" anchor="ctr"/>
          <a:lstStyle>
            <a:defPPr>
              <a:defRPr lang="zh-CN"/>
            </a:defPPr>
            <a:lvl1pPr marL="0" algn="l" defTabSz="914400" rtl="0">
              <a:defRPr sz="1800">
                <a:solidFill>
                  <a:srgbClr val="FFFFFF"/>
                </a:solidFill>
                <a:latin typeface="+mn-lt"/>
                <a:ea typeface="+mn-ea"/>
                <a:cs typeface="+mn-cs"/>
              </a:defRPr>
            </a:lvl1pPr>
            <a:lvl2pPr marL="457200" algn="l" defTabSz="914400" rtl="0">
              <a:defRPr sz="1800">
                <a:solidFill>
                  <a:srgbClr val="FFFFFF"/>
                </a:solidFill>
                <a:latin typeface="+mn-lt"/>
                <a:ea typeface="+mn-ea"/>
                <a:cs typeface="+mn-cs"/>
              </a:defRPr>
            </a:lvl2pPr>
            <a:lvl3pPr marL="914400" algn="l" defTabSz="914400" rtl="0">
              <a:defRPr sz="1800">
                <a:solidFill>
                  <a:srgbClr val="FFFFFF"/>
                </a:solidFill>
                <a:latin typeface="+mn-lt"/>
                <a:ea typeface="+mn-ea"/>
                <a:cs typeface="+mn-cs"/>
              </a:defRPr>
            </a:lvl3pPr>
            <a:lvl4pPr marL="1371600" algn="l" defTabSz="914400" rtl="0">
              <a:defRPr sz="1800">
                <a:solidFill>
                  <a:srgbClr val="FFFFFF"/>
                </a:solidFill>
                <a:latin typeface="+mn-lt"/>
                <a:ea typeface="+mn-ea"/>
                <a:cs typeface="+mn-cs"/>
              </a:defRPr>
            </a:lvl4pPr>
            <a:lvl5pPr marL="1828800" algn="l" defTabSz="914400" rtl="0">
              <a:defRPr sz="1800">
                <a:solidFill>
                  <a:srgbClr val="FFFFFF"/>
                </a:solidFill>
                <a:latin typeface="+mn-lt"/>
                <a:ea typeface="+mn-ea"/>
                <a:cs typeface="+mn-cs"/>
              </a:defRPr>
            </a:lvl5pPr>
            <a:lvl6pPr marL="2286000" algn="l" defTabSz="914400" rtl="0">
              <a:defRPr sz="1800">
                <a:solidFill>
                  <a:srgbClr val="FFFFFF"/>
                </a:solidFill>
                <a:latin typeface="+mn-lt"/>
                <a:ea typeface="+mn-ea"/>
                <a:cs typeface="+mn-cs"/>
              </a:defRPr>
            </a:lvl6pPr>
            <a:lvl7pPr marL="2743200" algn="l" defTabSz="914400" rtl="0">
              <a:defRPr sz="1800">
                <a:solidFill>
                  <a:srgbClr val="FFFFFF"/>
                </a:solidFill>
                <a:latin typeface="+mn-lt"/>
                <a:ea typeface="+mn-ea"/>
                <a:cs typeface="+mn-cs"/>
              </a:defRPr>
            </a:lvl7pPr>
            <a:lvl8pPr marL="3200400" algn="l" defTabSz="914400" rtl="0">
              <a:defRPr sz="1800">
                <a:solidFill>
                  <a:srgbClr val="FFFFFF"/>
                </a:solidFill>
                <a:latin typeface="+mn-lt"/>
                <a:ea typeface="+mn-ea"/>
                <a:cs typeface="+mn-cs"/>
              </a:defRPr>
            </a:lvl8pPr>
            <a:lvl9pPr marL="3657600" algn="l" defTabSz="914400" rtl="0">
              <a:defRPr sz="1800">
                <a:solidFill>
                  <a:srgbClr val="FFFFFF"/>
                </a:solidFill>
                <a:latin typeface="+mn-lt"/>
                <a:ea typeface="+mn-ea"/>
                <a:cs typeface="+mn-cs"/>
              </a:defRPr>
            </a:lvl9pPr>
          </a:lstStyle>
          <a:p>
            <a:pPr algn="ctr">
              <a:defRPr/>
            </a:pPr>
            <a:endParaRPr lang="zh-CN">
              <a:latin typeface="微软雅黑" panose="020B0503020204020204" charset="-122"/>
              <a:ea typeface="微软雅黑" panose="020B0503020204020204" charset="-122"/>
              <a:cs typeface="思源黑体 CN Normal"/>
            </a:endParaRPr>
          </a:p>
        </p:txBody>
      </p:sp>
      <p:cxnSp>
        <p:nvCxnSpPr>
          <p:cNvPr id="1175473832" name="直接连接符 27"/>
          <p:cNvCxnSpPr/>
          <p:nvPr/>
        </p:nvCxnSpPr>
        <p:spPr bwMode="auto">
          <a:xfrm>
            <a:off x="485775" y="3849370"/>
            <a:ext cx="7380605" cy="0"/>
          </a:xfrm>
          <a:prstGeom prst="line">
            <a:avLst/>
          </a:prstGeom>
          <a:ln w="25400">
            <a:solidFill>
              <a:srgbClr val="7E6F52"/>
            </a:solidFill>
          </a:ln>
        </p:spPr>
        <p:style>
          <a:lnRef idx="1">
            <a:srgbClr val="376FFF"/>
          </a:lnRef>
          <a:fillRef idx="0">
            <a:srgbClr val="376FFF"/>
          </a:fillRef>
          <a:effectRef idx="0">
            <a:srgbClr val="376FFF"/>
          </a:effectRef>
          <a:fontRef idx="minor">
            <a:srgbClr val="000000"/>
          </a:fontRef>
        </p:style>
      </p:cxnSp>
      <p:sp>
        <p:nvSpPr>
          <p:cNvPr id="431021864" name="文本框 13"/>
          <p:cNvSpPr txBox="1"/>
          <p:nvPr/>
        </p:nvSpPr>
        <p:spPr bwMode="auto">
          <a:xfrm>
            <a:off x="1188085" y="4740275"/>
            <a:ext cx="2526030" cy="789127"/>
          </a:xfrm>
          <a:prstGeom prst="rect">
            <a:avLst/>
          </a:prstGeom>
          <a:noFill/>
        </p:spPr>
        <p:txBody>
          <a:bodyPr wrap="square" rtlCol="0" anchor="t">
            <a:spAutoFit/>
          </a:bodyPr>
          <a:lstStyle/>
          <a:p>
            <a:pPr lvl="0" algn="l">
              <a:lnSpc>
                <a:spcPct val="130000"/>
              </a:lnSpc>
              <a:spcAft>
                <a:spcPts val="1000"/>
              </a:spcAft>
              <a:buClrTx/>
              <a:buSzTx/>
              <a:buFontTx/>
              <a:defRPr/>
            </a:pPr>
            <a:r>
              <a:rPr lang="en-US" altLang="zh-CN" sz="1200" b="0" i="0" dirty="0">
                <a:effectLst/>
                <a:latin typeface="等线" panose="02010600030101010101" pitchFamily="2" charset="-122"/>
                <a:ea typeface="等线" panose="02010600030101010101" pitchFamily="2" charset="-122"/>
              </a:rPr>
              <a:t>Pang &amp; Lee</a:t>
            </a:r>
            <a:r>
              <a:rPr lang="zh-CN" altLang="en-US" sz="1200" b="0" i="0" dirty="0">
                <a:effectLst/>
                <a:latin typeface="等线" panose="02010600030101010101" pitchFamily="2" charset="-122"/>
                <a:ea typeface="等线" panose="02010600030101010101" pitchFamily="2" charset="-122"/>
              </a:rPr>
              <a:t>（</a:t>
            </a:r>
            <a:r>
              <a:rPr lang="en-US" altLang="zh-CN" sz="1200" b="0" i="0" dirty="0">
                <a:effectLst/>
                <a:latin typeface="等线" panose="02010600030101010101" pitchFamily="2" charset="-122"/>
                <a:ea typeface="等线" panose="02010600030101010101" pitchFamily="2" charset="-122"/>
              </a:rPr>
              <a:t>2002</a:t>
            </a:r>
            <a:r>
              <a:rPr lang="zh-CN" altLang="en-US" sz="1200" b="0" i="0" dirty="0">
                <a:effectLst/>
                <a:latin typeface="等线" panose="02010600030101010101" pitchFamily="2" charset="-122"/>
                <a:ea typeface="等线" panose="02010600030101010101" pitchFamily="2" charset="-122"/>
              </a:rPr>
              <a:t>）首次将情感分类视为机器学习问题，采用 </a:t>
            </a:r>
            <a:r>
              <a:rPr lang="en-US" altLang="zh-CN" sz="1200" b="0" i="0" dirty="0">
                <a:effectLst/>
                <a:latin typeface="等线" panose="02010600030101010101" pitchFamily="2" charset="-122"/>
                <a:ea typeface="等线" panose="02010600030101010101" pitchFamily="2" charset="-122"/>
              </a:rPr>
              <a:t>SVM</a:t>
            </a:r>
            <a:r>
              <a:rPr lang="zh-CN" altLang="en-US" sz="1200" b="0" i="0" dirty="0">
                <a:effectLst/>
                <a:latin typeface="等线" panose="02010600030101010101" pitchFamily="2" charset="-122"/>
                <a:ea typeface="等线" panose="02010600030101010101" pitchFamily="2" charset="-122"/>
              </a:rPr>
              <a:t>、朴素贝叶斯对电影评论分类</a:t>
            </a:r>
            <a:endParaRPr lang="zh-CN" sz="1200" spc="150" dirty="0">
              <a:solidFill>
                <a:srgbClr val="000000">
                  <a:lumMod val="65000"/>
                  <a:lumOff val="35000"/>
                </a:srgbClr>
              </a:solidFill>
              <a:latin typeface="等线" panose="02010600030101010101" pitchFamily="2" charset="-122"/>
              <a:ea typeface="等线" panose="02010600030101010101" pitchFamily="2" charset="-122"/>
              <a:cs typeface="思源黑体 CN Normal"/>
            </a:endParaRPr>
          </a:p>
        </p:txBody>
      </p:sp>
      <p:sp>
        <p:nvSpPr>
          <p:cNvPr id="1039178699" name="文本框 31"/>
          <p:cNvSpPr txBox="1"/>
          <p:nvPr/>
        </p:nvSpPr>
        <p:spPr bwMode="auto">
          <a:xfrm>
            <a:off x="1162685" y="4237650"/>
            <a:ext cx="2399665" cy="368300"/>
          </a:xfrm>
          <a:prstGeom prst="rect">
            <a:avLst/>
          </a:prstGeom>
          <a:noFill/>
        </p:spPr>
        <p:txBody>
          <a:bodyPr wrap="square" rtlCol="0" anchor="t"/>
          <a:lstStyle/>
          <a:p>
            <a:pPr>
              <a:defRPr/>
            </a:pPr>
            <a:r>
              <a:rPr lang="en-US" altLang="zh-CN" sz="1800" b="0" i="0" dirty="0">
                <a:effectLst/>
                <a:latin typeface="等线" panose="02010600030101010101" pitchFamily="2" charset="-122"/>
                <a:ea typeface="等线" panose="02010600030101010101" pitchFamily="2" charset="-122"/>
              </a:rPr>
              <a:t>Pang &amp; Lee</a:t>
            </a:r>
            <a:r>
              <a:rPr lang="zh-CN" altLang="en-US" sz="1800" b="0" i="0" dirty="0">
                <a:effectLst/>
                <a:latin typeface="等线" panose="02010600030101010101" pitchFamily="2" charset="-122"/>
                <a:ea typeface="等线" panose="02010600030101010101" pitchFamily="2" charset="-122"/>
              </a:rPr>
              <a:t>（</a:t>
            </a:r>
            <a:r>
              <a:rPr lang="en-US" altLang="zh-CN" sz="1800" b="0" i="0" dirty="0">
                <a:effectLst/>
                <a:latin typeface="等线" panose="02010600030101010101" pitchFamily="2" charset="-122"/>
                <a:ea typeface="等线" panose="02010600030101010101" pitchFamily="2" charset="-122"/>
              </a:rPr>
              <a:t>2002</a:t>
            </a:r>
            <a:r>
              <a:rPr lang="zh-CN" altLang="en-US" sz="1800" b="0" i="0" dirty="0">
                <a:effectLst/>
                <a:latin typeface="等线" panose="02010600030101010101" pitchFamily="2" charset="-122"/>
                <a:ea typeface="等线" panose="02010600030101010101" pitchFamily="2" charset="-122"/>
              </a:rPr>
              <a:t>）</a:t>
            </a:r>
            <a:endParaRPr lang="zh-CN" spc="300" dirty="0">
              <a:solidFill>
                <a:srgbClr val="7E6F52"/>
              </a:solidFill>
              <a:latin typeface="等线" panose="02010600030101010101" pitchFamily="2" charset="-122"/>
              <a:ea typeface="等线" panose="02010600030101010101" pitchFamily="2" charset="-122"/>
              <a:cs typeface="思源黑体 CN Normal"/>
            </a:endParaRPr>
          </a:p>
        </p:txBody>
      </p:sp>
      <p:sp>
        <p:nvSpPr>
          <p:cNvPr id="778431072" name="文本框 14"/>
          <p:cNvSpPr txBox="1"/>
          <p:nvPr/>
        </p:nvSpPr>
        <p:spPr bwMode="auto">
          <a:xfrm>
            <a:off x="4956810" y="4251325"/>
            <a:ext cx="2128520" cy="368300"/>
          </a:xfrm>
          <a:prstGeom prst="rect">
            <a:avLst/>
          </a:prstGeom>
          <a:noFill/>
        </p:spPr>
        <p:txBody>
          <a:bodyPr wrap="square" rtlCol="0" anchor="t">
            <a:spAutoFit/>
          </a:bodyPr>
          <a:lstStyle/>
          <a:p>
            <a:pPr>
              <a:defRPr/>
            </a:pPr>
            <a:r>
              <a:rPr lang="en-US" altLang="zh-CN" sz="1800" b="0" i="0" dirty="0">
                <a:effectLst/>
                <a:latin typeface="等线" panose="02010600030101010101" pitchFamily="2" charset="-122"/>
                <a:ea typeface="等线" panose="02010600030101010101" pitchFamily="2" charset="-122"/>
              </a:rPr>
              <a:t>Turney</a:t>
            </a:r>
            <a:r>
              <a:rPr lang="zh-CN" altLang="en-US" sz="1800" b="0" i="0" dirty="0">
                <a:effectLst/>
                <a:latin typeface="等线" panose="02010600030101010101" pitchFamily="2" charset="-122"/>
                <a:ea typeface="等线" panose="02010600030101010101" pitchFamily="2" charset="-122"/>
              </a:rPr>
              <a:t>（</a:t>
            </a:r>
            <a:r>
              <a:rPr lang="en-US" altLang="zh-CN" sz="1800" b="0" i="0" dirty="0">
                <a:effectLst/>
                <a:latin typeface="等线" panose="02010600030101010101" pitchFamily="2" charset="-122"/>
                <a:ea typeface="等线" panose="02010600030101010101" pitchFamily="2" charset="-122"/>
              </a:rPr>
              <a:t>2002</a:t>
            </a:r>
            <a:r>
              <a:rPr lang="zh-CN" altLang="en-US" sz="1800" b="0" i="0" dirty="0">
                <a:effectLst/>
                <a:latin typeface="等线" panose="02010600030101010101" pitchFamily="2" charset="-122"/>
                <a:ea typeface="等线" panose="02010600030101010101" pitchFamily="2" charset="-122"/>
              </a:rPr>
              <a:t>）</a:t>
            </a:r>
            <a:endParaRPr lang="zh-CN" spc="300" dirty="0">
              <a:solidFill>
                <a:srgbClr val="D4BB6E"/>
              </a:solidFill>
              <a:latin typeface="等线" panose="02010600030101010101" pitchFamily="2" charset="-122"/>
              <a:ea typeface="等线" panose="02010600030101010101" pitchFamily="2" charset="-122"/>
              <a:cs typeface="思源黑体 CN Normal"/>
            </a:endParaRPr>
          </a:p>
        </p:txBody>
      </p:sp>
      <p:sp>
        <p:nvSpPr>
          <p:cNvPr id="1042382231" name="文本框 33"/>
          <p:cNvSpPr txBox="1"/>
          <p:nvPr/>
        </p:nvSpPr>
        <p:spPr bwMode="auto">
          <a:xfrm>
            <a:off x="598170" y="4241800"/>
            <a:ext cx="684000" cy="360000"/>
          </a:xfrm>
          <a:prstGeom prst="rect">
            <a:avLst/>
          </a:prstGeom>
          <a:noFill/>
        </p:spPr>
        <p:txBody>
          <a:bodyPr wrap="square" bIns="0" rtlCol="0" anchor="ctr" anchorCtr="0">
            <a:spAutoFit/>
          </a:bodyPr>
          <a:lstStyle/>
          <a:p>
            <a:pPr>
              <a:defRPr/>
            </a:pPr>
            <a:r>
              <a:rPr lang="en-US" sz="2400" spc="300">
                <a:solidFill>
                  <a:srgbClr val="7E6F52"/>
                </a:solidFill>
                <a:latin typeface="微软雅黑" panose="020B0503020204020204" charset="-122"/>
                <a:ea typeface="微软雅黑" panose="020B0503020204020204" charset="-122"/>
                <a:cs typeface="思源黑体 CN Normal"/>
              </a:rPr>
              <a:t>01</a:t>
            </a:r>
            <a:endParaRPr lang="en-US" sz="2400" spc="300">
              <a:solidFill>
                <a:srgbClr val="7E6F52"/>
              </a:solidFill>
              <a:latin typeface="微软雅黑" panose="020B0503020204020204" charset="-122"/>
              <a:ea typeface="微软雅黑" panose="020B0503020204020204" charset="-122"/>
              <a:cs typeface="思源黑体 CN Normal"/>
            </a:endParaRPr>
          </a:p>
        </p:txBody>
      </p:sp>
      <p:sp>
        <p:nvSpPr>
          <p:cNvPr id="166945612" name="文本框 17"/>
          <p:cNvSpPr txBox="1"/>
          <p:nvPr/>
        </p:nvSpPr>
        <p:spPr bwMode="auto">
          <a:xfrm>
            <a:off x="4352290" y="4255475"/>
            <a:ext cx="684000" cy="360000"/>
          </a:xfrm>
          <a:prstGeom prst="rect">
            <a:avLst/>
          </a:prstGeom>
          <a:noFill/>
        </p:spPr>
        <p:txBody>
          <a:bodyPr wrap="square" bIns="0" rtlCol="0" anchor="ctr" anchorCtr="0">
            <a:spAutoFit/>
          </a:bodyPr>
          <a:lstStyle/>
          <a:p>
            <a:pPr>
              <a:defRPr/>
            </a:pPr>
            <a:r>
              <a:rPr lang="en-US" sz="2400" spc="300">
                <a:solidFill>
                  <a:srgbClr val="D4BB6E"/>
                </a:solidFill>
                <a:latin typeface="微软雅黑" panose="020B0503020204020204" charset="-122"/>
                <a:ea typeface="微软雅黑" panose="020B0503020204020204" charset="-122"/>
                <a:cs typeface="思源黑体 CN Normal"/>
              </a:rPr>
              <a:t>02</a:t>
            </a:r>
            <a:endParaRPr lang="en-US" sz="2400" spc="300">
              <a:solidFill>
                <a:srgbClr val="D4BB6E"/>
              </a:solidFill>
              <a:latin typeface="微软雅黑" panose="020B0503020204020204" charset="-122"/>
              <a:ea typeface="微软雅黑" panose="020B0503020204020204" charset="-122"/>
              <a:cs typeface="思源黑体 CN Normal"/>
            </a:endParaRPr>
          </a:p>
        </p:txBody>
      </p:sp>
      <p:sp>
        <p:nvSpPr>
          <p:cNvPr id="991905967" name="文本框 38"/>
          <p:cNvSpPr txBox="1"/>
          <p:nvPr/>
        </p:nvSpPr>
        <p:spPr bwMode="auto">
          <a:xfrm>
            <a:off x="550545" y="1811655"/>
            <a:ext cx="3801110" cy="491490"/>
          </a:xfrm>
          <a:prstGeom prst="rect">
            <a:avLst/>
          </a:prstGeom>
          <a:noFill/>
        </p:spPr>
        <p:txBody>
          <a:bodyPr wrap="square" rtlCol="0">
            <a:normAutofit fontScale="97500"/>
          </a:bodyPr>
          <a:lstStyle>
            <a:defPPr>
              <a:defRPr lang="zh-CN"/>
            </a:defPPr>
            <a:lvl1pPr marL="0" algn="l" defTabSz="914400" rtl="0">
              <a:defRPr sz="1800">
                <a:solidFill>
                  <a:srgbClr val="000000"/>
                </a:solidFill>
                <a:latin typeface="+mn-lt"/>
                <a:ea typeface="+mn-ea"/>
                <a:cs typeface="+mn-cs"/>
              </a:defRPr>
            </a:lvl1pPr>
            <a:lvl2pPr marL="457200" algn="l" defTabSz="914400" rtl="0">
              <a:defRPr sz="1800">
                <a:solidFill>
                  <a:srgbClr val="000000"/>
                </a:solidFill>
                <a:latin typeface="+mn-lt"/>
                <a:ea typeface="+mn-ea"/>
                <a:cs typeface="+mn-cs"/>
              </a:defRPr>
            </a:lvl2pPr>
            <a:lvl3pPr marL="914400" algn="l" defTabSz="914400" rtl="0">
              <a:defRPr sz="1800">
                <a:solidFill>
                  <a:srgbClr val="000000"/>
                </a:solidFill>
                <a:latin typeface="+mn-lt"/>
                <a:ea typeface="+mn-ea"/>
                <a:cs typeface="+mn-cs"/>
              </a:defRPr>
            </a:lvl3pPr>
            <a:lvl4pPr marL="1371600" algn="l" defTabSz="914400" rtl="0">
              <a:defRPr sz="1800">
                <a:solidFill>
                  <a:srgbClr val="000000"/>
                </a:solidFill>
                <a:latin typeface="+mn-lt"/>
                <a:ea typeface="+mn-ea"/>
                <a:cs typeface="+mn-cs"/>
              </a:defRPr>
            </a:lvl4pPr>
            <a:lvl5pPr marL="1828800" algn="l" defTabSz="914400" rtl="0">
              <a:defRPr sz="1800">
                <a:solidFill>
                  <a:srgbClr val="000000"/>
                </a:solidFill>
                <a:latin typeface="+mn-lt"/>
                <a:ea typeface="+mn-ea"/>
                <a:cs typeface="+mn-cs"/>
              </a:defRPr>
            </a:lvl5pPr>
            <a:lvl6pPr marL="2286000" algn="l" defTabSz="914400" rtl="0">
              <a:defRPr sz="1800">
                <a:solidFill>
                  <a:srgbClr val="000000"/>
                </a:solidFill>
                <a:latin typeface="+mn-lt"/>
                <a:ea typeface="+mn-ea"/>
                <a:cs typeface="+mn-cs"/>
              </a:defRPr>
            </a:lvl6pPr>
            <a:lvl7pPr marL="2743200" algn="l" defTabSz="914400" rtl="0">
              <a:defRPr sz="1800">
                <a:solidFill>
                  <a:srgbClr val="000000"/>
                </a:solidFill>
                <a:latin typeface="+mn-lt"/>
                <a:ea typeface="+mn-ea"/>
                <a:cs typeface="+mn-cs"/>
              </a:defRPr>
            </a:lvl7pPr>
            <a:lvl8pPr marL="3200400" algn="l" defTabSz="914400" rtl="0">
              <a:defRPr sz="1800">
                <a:solidFill>
                  <a:srgbClr val="000000"/>
                </a:solidFill>
                <a:latin typeface="+mn-lt"/>
                <a:ea typeface="+mn-ea"/>
                <a:cs typeface="+mn-cs"/>
              </a:defRPr>
            </a:lvl8pPr>
            <a:lvl9pPr marL="3657600" algn="l" defTabSz="914400" rtl="0">
              <a:defRPr sz="1800">
                <a:solidFill>
                  <a:srgbClr val="000000"/>
                </a:solidFill>
                <a:latin typeface="+mn-lt"/>
                <a:ea typeface="+mn-ea"/>
                <a:cs typeface="+mn-cs"/>
              </a:defRPr>
            </a:lvl9pPr>
          </a:lstStyle>
          <a:p>
            <a:pPr algn="ctr">
              <a:defRPr/>
            </a:pPr>
            <a:r>
              <a:rPr lang="zh-CN" altLang="en-US" sz="2600" spc="300" dirty="0">
                <a:solidFill>
                  <a:srgbClr val="FFFFFF"/>
                </a:solidFill>
                <a:latin typeface="微软雅黑" panose="020B0503020204020204" charset="-122"/>
                <a:ea typeface="微软雅黑" panose="020B0503020204020204" charset="-122"/>
                <a:cs typeface="思源黑体 CN Heavy"/>
              </a:rPr>
              <a:t>传统机器学习</a:t>
            </a:r>
            <a:endParaRPr lang="zh-CN" sz="2600" spc="300" dirty="0">
              <a:solidFill>
                <a:srgbClr val="FFFFFF"/>
              </a:solidFill>
              <a:latin typeface="微软雅黑" panose="020B0503020204020204" charset="-122"/>
              <a:ea typeface="微软雅黑" panose="020B0503020204020204" charset="-122"/>
              <a:cs typeface="思源黑体 CN Heavy"/>
            </a:endParaRPr>
          </a:p>
        </p:txBody>
      </p:sp>
      <p:sp>
        <p:nvSpPr>
          <p:cNvPr id="1976226543" name="文本框 39"/>
          <p:cNvSpPr txBox="1"/>
          <p:nvPr/>
        </p:nvSpPr>
        <p:spPr bwMode="auto">
          <a:xfrm>
            <a:off x="820420" y="2585085"/>
            <a:ext cx="7045960" cy="570865"/>
          </a:xfrm>
          <a:prstGeom prst="rect">
            <a:avLst/>
          </a:prstGeom>
          <a:noFill/>
        </p:spPr>
        <p:txBody>
          <a:bodyPr wrap="square" rtlCol="0" anchor="t">
            <a:noAutofit/>
          </a:bodyPr>
          <a:lstStyle/>
          <a:p>
            <a:pPr lvl="0" algn="l">
              <a:lnSpc>
                <a:spcPct val="130000"/>
              </a:lnSpc>
              <a:spcAft>
                <a:spcPts val="1000"/>
              </a:spcAft>
              <a:buClrTx/>
              <a:buSzTx/>
              <a:buFontTx/>
              <a:defRPr/>
            </a:pPr>
            <a:r>
              <a:rPr lang="zh-CN" altLang="en-US" sz="1400" spc="150" dirty="0">
                <a:solidFill>
                  <a:srgbClr val="000000">
                    <a:lumMod val="65000"/>
                    <a:lumOff val="35000"/>
                  </a:srgbClr>
                </a:solidFill>
                <a:latin typeface="微软雅黑" panose="020B0503020204020204" charset="-122"/>
                <a:ea typeface="微软雅黑" panose="020B0503020204020204" charset="-122"/>
                <a:cs typeface="思源黑体 CN Normal"/>
              </a:rPr>
              <a:t>自 </a:t>
            </a:r>
            <a:r>
              <a:rPr lang="en-US" altLang="zh-CN" sz="1400" spc="150" dirty="0">
                <a:solidFill>
                  <a:srgbClr val="000000">
                    <a:lumMod val="65000"/>
                    <a:lumOff val="35000"/>
                  </a:srgbClr>
                </a:solidFill>
                <a:latin typeface="微软雅黑" panose="020B0503020204020204" charset="-122"/>
                <a:ea typeface="微软雅黑" panose="020B0503020204020204" charset="-122"/>
                <a:cs typeface="思源黑体 CN Normal"/>
              </a:rPr>
              <a:t>2000 </a:t>
            </a:r>
            <a:r>
              <a:rPr lang="zh-CN" altLang="en-US" sz="1400" spc="150" dirty="0">
                <a:solidFill>
                  <a:srgbClr val="000000">
                    <a:lumMod val="65000"/>
                    <a:lumOff val="35000"/>
                  </a:srgbClr>
                </a:solidFill>
                <a:latin typeface="微软雅黑" panose="020B0503020204020204" charset="-122"/>
                <a:ea typeface="微软雅黑" panose="020B0503020204020204" charset="-122"/>
                <a:cs typeface="思源黑体 CN Normal"/>
              </a:rPr>
              <a:t>年代初期以来，自然语言处理（</a:t>
            </a:r>
            <a:r>
              <a:rPr lang="en-US" altLang="zh-CN" sz="1400" spc="150" dirty="0">
                <a:solidFill>
                  <a:srgbClr val="000000">
                    <a:lumMod val="65000"/>
                    <a:lumOff val="35000"/>
                  </a:srgbClr>
                </a:solidFill>
                <a:latin typeface="微软雅黑" panose="020B0503020204020204" charset="-122"/>
                <a:ea typeface="微软雅黑" panose="020B0503020204020204" charset="-122"/>
                <a:cs typeface="思源黑体 CN Normal"/>
              </a:rPr>
              <a:t>NLP</a:t>
            </a:r>
            <a:r>
              <a:rPr lang="zh-CN" altLang="en-US" sz="1400" spc="150" dirty="0">
                <a:solidFill>
                  <a:srgbClr val="000000">
                    <a:lumMod val="65000"/>
                    <a:lumOff val="35000"/>
                  </a:srgbClr>
                </a:solidFill>
                <a:latin typeface="微软雅黑" panose="020B0503020204020204" charset="-122"/>
                <a:ea typeface="微软雅黑" panose="020B0503020204020204" charset="-122"/>
                <a:cs typeface="思源黑体 CN Normal"/>
              </a:rPr>
              <a:t>）与情感分析（</a:t>
            </a:r>
            <a:r>
              <a:rPr lang="en-US" altLang="zh-CN" sz="1400" spc="150" dirty="0">
                <a:solidFill>
                  <a:srgbClr val="000000">
                    <a:lumMod val="65000"/>
                    <a:lumOff val="35000"/>
                  </a:srgbClr>
                </a:solidFill>
                <a:latin typeface="微软雅黑" panose="020B0503020204020204" charset="-122"/>
                <a:ea typeface="微软雅黑" panose="020B0503020204020204" charset="-122"/>
                <a:cs typeface="思源黑体 CN Normal"/>
              </a:rPr>
              <a:t>Sentiment Analysis</a:t>
            </a:r>
            <a:r>
              <a:rPr lang="zh-CN" altLang="en-US" sz="1400" spc="150" dirty="0">
                <a:solidFill>
                  <a:srgbClr val="000000">
                    <a:lumMod val="65000"/>
                    <a:lumOff val="35000"/>
                  </a:srgbClr>
                </a:solidFill>
                <a:latin typeface="微软雅黑" panose="020B0503020204020204" charset="-122"/>
                <a:ea typeface="微软雅黑" panose="020B0503020204020204" charset="-122"/>
                <a:cs typeface="思源黑体 CN Normal"/>
              </a:rPr>
              <a:t>）领域经历了从传统机器学习方法到深度学习，再到预训练语言模型的显著演进。</a:t>
            </a:r>
            <a:endParaRPr lang="zh-CN" sz="1400" spc="150" dirty="0">
              <a:solidFill>
                <a:srgbClr val="000000">
                  <a:lumMod val="65000"/>
                  <a:lumOff val="35000"/>
                </a:srgbClr>
              </a:solidFill>
              <a:latin typeface="微软雅黑" panose="020B0503020204020204" charset="-122"/>
              <a:ea typeface="微软雅黑" panose="020B0503020204020204" charset="-122"/>
              <a:cs typeface="思源黑体 CN Normal"/>
            </a:endParaRPr>
          </a:p>
        </p:txBody>
      </p:sp>
      <p:sp>
        <p:nvSpPr>
          <p:cNvPr id="178324192" name="文本框 40"/>
          <p:cNvSpPr txBox="1"/>
          <p:nvPr/>
        </p:nvSpPr>
        <p:spPr bwMode="auto">
          <a:xfrm>
            <a:off x="4998085" y="4759325"/>
            <a:ext cx="2526030" cy="789127"/>
          </a:xfrm>
          <a:prstGeom prst="rect">
            <a:avLst/>
          </a:prstGeom>
          <a:noFill/>
        </p:spPr>
        <p:txBody>
          <a:bodyPr wrap="square" rtlCol="0" anchor="t">
            <a:spAutoFit/>
          </a:bodyPr>
          <a:lstStyle/>
          <a:p>
            <a:pPr lvl="0" algn="l">
              <a:lnSpc>
                <a:spcPct val="130000"/>
              </a:lnSpc>
              <a:spcAft>
                <a:spcPts val="1000"/>
              </a:spcAft>
              <a:buClrTx/>
              <a:buSzTx/>
              <a:buFontTx/>
              <a:defRPr/>
            </a:pPr>
            <a:r>
              <a:rPr lang="en-US" altLang="zh-CN" sz="1200" b="0" i="0" dirty="0">
                <a:effectLst/>
                <a:latin typeface="等线" panose="02010600030101010101" pitchFamily="2" charset="-122"/>
                <a:ea typeface="等线" panose="02010600030101010101" pitchFamily="2" charset="-122"/>
              </a:rPr>
              <a:t>Turney</a:t>
            </a:r>
            <a:r>
              <a:rPr lang="zh-CN" altLang="en-US" sz="1200" b="0" i="0" dirty="0">
                <a:effectLst/>
                <a:latin typeface="等线" panose="02010600030101010101" pitchFamily="2" charset="-122"/>
                <a:ea typeface="等线" panose="02010600030101010101" pitchFamily="2" charset="-122"/>
              </a:rPr>
              <a:t>（</a:t>
            </a:r>
            <a:r>
              <a:rPr lang="en-US" altLang="zh-CN" sz="1200" b="0" i="0" dirty="0">
                <a:effectLst/>
                <a:latin typeface="等线" panose="02010600030101010101" pitchFamily="2" charset="-122"/>
                <a:ea typeface="等线" panose="02010600030101010101" pitchFamily="2" charset="-122"/>
              </a:rPr>
              <a:t>2002</a:t>
            </a:r>
            <a:r>
              <a:rPr lang="zh-CN" altLang="en-US" sz="1200" b="0" i="0" dirty="0">
                <a:effectLst/>
                <a:latin typeface="等线" panose="02010600030101010101" pitchFamily="2" charset="-122"/>
                <a:ea typeface="等线" panose="02010600030101010101" pitchFamily="2" charset="-122"/>
              </a:rPr>
              <a:t>）提出基于 </a:t>
            </a:r>
            <a:r>
              <a:rPr lang="en-US" altLang="zh-CN" sz="1200" b="0" i="0" dirty="0">
                <a:effectLst/>
                <a:latin typeface="等线" panose="02010600030101010101" pitchFamily="2" charset="-122"/>
                <a:ea typeface="等线" panose="02010600030101010101" pitchFamily="2" charset="-122"/>
              </a:rPr>
              <a:t>PMI </a:t>
            </a:r>
            <a:r>
              <a:rPr lang="zh-CN" altLang="en-US" sz="1200" b="0" i="0" dirty="0">
                <a:effectLst/>
                <a:latin typeface="等线" panose="02010600030101010101" pitchFamily="2" charset="-122"/>
                <a:ea typeface="等线" panose="02010600030101010101" pitchFamily="2" charset="-122"/>
              </a:rPr>
              <a:t>的语义倾向计算方法，解决标注数据缺失问题</a:t>
            </a:r>
            <a:endParaRPr lang="zh-CN" sz="1200" spc="150" dirty="0">
              <a:solidFill>
                <a:srgbClr val="000000">
                  <a:lumMod val="65000"/>
                  <a:lumOff val="35000"/>
                </a:srgbClr>
              </a:solidFill>
              <a:latin typeface="等线" panose="02010600030101010101" pitchFamily="2" charset="-122"/>
              <a:ea typeface="等线" panose="02010600030101010101" pitchFamily="2" charset="-122"/>
              <a:cs typeface="思源黑体 CN Normal"/>
            </a:endParaRPr>
          </a:p>
        </p:txBody>
      </p:sp>
      <p:pic>
        <p:nvPicPr>
          <p:cNvPr id="2" name="图片 1"/>
          <p:cNvPicPr>
            <a:picLocks noChangeAspect="1"/>
          </p:cNvPicPr>
          <p:nvPr/>
        </p:nvPicPr>
        <p:blipFill>
          <a:blip r:embed="rId3"/>
          <a:stretch>
            <a:fillRect/>
          </a:stretch>
        </p:blipFill>
        <p:spPr>
          <a:xfrm>
            <a:off x="8227542" y="2342903"/>
            <a:ext cx="3545267" cy="320554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209247906" name="图片 4" descr="刘子逸1"/>
          <p:cNvPicPr>
            <a:picLocks noChangeAspect="1"/>
          </p:cNvPicPr>
          <p:nvPr/>
        </p:nvPicPr>
        <p:blipFill rotWithShape="1">
          <a:blip r:embed="rId1"/>
          <a:stretch>
            <a:fillRect/>
          </a:stretch>
        </p:blipFill>
        <p:spPr bwMode="auto">
          <a:xfrm>
            <a:off x="1904365" y="0"/>
            <a:ext cx="10287000" cy="6858000"/>
          </a:xfrm>
          <a:prstGeom prst="rect">
            <a:avLst/>
          </a:prstGeom>
        </p:spPr>
      </p:pic>
      <p:sp>
        <p:nvSpPr>
          <p:cNvPr id="557856163" name="矩形 1"/>
          <p:cNvSpPr/>
          <p:nvPr/>
        </p:nvSpPr>
        <p:spPr bwMode="auto">
          <a:xfrm>
            <a:off x="0" y="0"/>
            <a:ext cx="12192000" cy="6867524"/>
          </a:xfrm>
          <a:prstGeom prst="rect">
            <a:avLst/>
          </a:prstGeom>
          <a:gradFill>
            <a:gsLst>
              <a:gs pos="19000">
                <a:srgbClr val="C2A13A"/>
              </a:gs>
              <a:gs pos="70000">
                <a:srgbClr val="D4BB6E">
                  <a:alpha val="9000"/>
                </a:srgbClr>
              </a:gs>
              <a:gs pos="100000">
                <a:srgbClr val="D4BB6E">
                  <a:alpha val="0"/>
                </a:srgbClr>
              </a:gs>
            </a:gsLst>
            <a:lin ang="2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nSpc>
                <a:spcPct val="200000"/>
              </a:lnSpc>
              <a:defRPr/>
            </a:pPr>
            <a:endParaRPr lang="zh-CN"/>
          </a:p>
        </p:txBody>
      </p:sp>
      <p:sp>
        <p:nvSpPr>
          <p:cNvPr id="1593488539" name="矩形 3"/>
          <p:cNvSpPr/>
          <p:nvPr/>
        </p:nvSpPr>
        <p:spPr bwMode="auto">
          <a:xfrm>
            <a:off x="0" y="-11430"/>
            <a:ext cx="12191365" cy="775970"/>
          </a:xfrm>
          <a:prstGeom prst="rect">
            <a:avLst/>
          </a:prstGeom>
          <a:gradFill>
            <a:gsLst>
              <a:gs pos="0">
                <a:srgbClr val="FEDE77"/>
              </a:gs>
              <a:gs pos="63000">
                <a:srgbClr val="FEDE77">
                  <a:alpha val="15000"/>
                </a:srgbClr>
              </a:gs>
              <a:gs pos="100000">
                <a:srgbClr val="FEDE77">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cs typeface="思源黑体 CN Normal"/>
            </a:endParaRPr>
          </a:p>
        </p:txBody>
      </p:sp>
      <p:pic>
        <p:nvPicPr>
          <p:cNvPr id="49169407" name="图片 5" descr="校标、校名-透空2"/>
          <p:cNvPicPr>
            <a:picLocks noChangeAspect="1"/>
          </p:cNvPicPr>
          <p:nvPr userDrawn="1"/>
        </p:nvPicPr>
        <p:blipFill rotWithShape="1">
          <a:blip r:embed="rId2"/>
          <a:stretch>
            <a:fillRect/>
          </a:stretch>
        </p:blipFill>
        <p:spPr bwMode="auto">
          <a:xfrm>
            <a:off x="386080" y="186055"/>
            <a:ext cx="1260000" cy="403701"/>
          </a:xfrm>
          <a:prstGeom prst="rect">
            <a:avLst/>
          </a:prstGeom>
          <a:effectLst>
            <a:outerShdw blurRad="50800" dist="12700" dir="2700000" algn="tl" rotWithShape="0">
              <a:prstClr val="black">
                <a:alpha val="40000"/>
              </a:prstClr>
            </a:outerShdw>
          </a:effectLst>
        </p:spPr>
      </p:pic>
      <p:sp>
        <p:nvSpPr>
          <p:cNvPr id="25415670" name="文本框 36"/>
          <p:cNvSpPr txBox="1"/>
          <p:nvPr/>
        </p:nvSpPr>
        <p:spPr bwMode="auto">
          <a:xfrm>
            <a:off x="560705" y="3035618"/>
            <a:ext cx="6483985" cy="1198880"/>
          </a:xfrm>
          <a:prstGeom prst="rect">
            <a:avLst/>
          </a:prstGeom>
          <a:noFill/>
        </p:spPr>
        <p:txBody>
          <a:bodyPr wrap="square" rtlCol="0" anchor="ctr" anchorCtr="0">
            <a:spAutoFit/>
          </a:bodyPr>
          <a:p>
            <a:pPr marL="0" marR="0" lvl="0" indent="0" algn="l" defTabSz="914400" rtl="0">
              <a:lnSpc>
                <a:spcPct val="90000"/>
              </a:lnSpc>
              <a:spcBef>
                <a:spcPts val="0"/>
              </a:spcBef>
              <a:spcAft>
                <a:spcPts val="0"/>
              </a:spcAft>
              <a:buClrTx/>
              <a:buSzTx/>
              <a:buFontTx/>
              <a:buNone/>
              <a:defRPr/>
            </a:pPr>
            <a:r>
              <a:rPr lang="zh-CN" sz="8000" b="1">
                <a:solidFill>
                  <a:schemeClr val="bg1"/>
                </a:solidFill>
                <a:latin typeface="微软雅黑" panose="020B0503020204020204" charset="-122"/>
                <a:ea typeface="微软雅黑" panose="020B0503020204020204" charset="-122"/>
                <a:cs typeface="思源黑体 CN Normal"/>
              </a:rPr>
              <a:t>谢谢观看！</a:t>
            </a:r>
            <a:endParaRPr lang="en-US" sz="8000" b="1">
              <a:solidFill>
                <a:schemeClr val="bg1"/>
              </a:solidFill>
              <a:latin typeface="微软雅黑" panose="020B0503020204020204" charset="-122"/>
              <a:ea typeface="微软雅黑" panose="020B0503020204020204" charset="-122"/>
              <a:cs typeface="思源黑体 CN Normal"/>
            </a:endParaRPr>
          </a:p>
        </p:txBody>
      </p:sp>
      <p:cxnSp>
        <p:nvCxnSpPr>
          <p:cNvPr id="1248278088" name="直接连接符 39"/>
          <p:cNvCxnSpPr/>
          <p:nvPr/>
        </p:nvCxnSpPr>
        <p:spPr bwMode="auto">
          <a:xfrm>
            <a:off x="560705" y="4491990"/>
            <a:ext cx="3617595" cy="0"/>
          </a:xfrm>
          <a:prstGeom prst="line">
            <a:avLst/>
          </a:prstGeom>
          <a:ln w="1270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467138473" name="文本框 9"/>
          <p:cNvSpPr txBox="1"/>
          <p:nvPr/>
        </p:nvSpPr>
        <p:spPr bwMode="auto">
          <a:xfrm>
            <a:off x="560705" y="4862831"/>
            <a:ext cx="3334385" cy="521970"/>
          </a:xfrm>
          <a:prstGeom prst="rect">
            <a:avLst/>
          </a:prstGeom>
          <a:noFill/>
        </p:spPr>
        <p:txBody>
          <a:bodyPr wrap="square" rtlCol="0" anchor="ctr" anchorCtr="0">
            <a:spAutoFit/>
          </a:bodyPr>
          <a:p>
            <a:pPr marL="0" marR="0" lvl="0" indent="0" algn="l" defTabSz="914400" rtl="0">
              <a:lnSpc>
                <a:spcPct val="140000"/>
              </a:lnSpc>
              <a:spcBef>
                <a:spcPts val="0"/>
              </a:spcBef>
              <a:spcAft>
                <a:spcPts val="0"/>
              </a:spcAft>
              <a:buClrTx/>
              <a:buSzTx/>
              <a:buFontTx/>
              <a:buNone/>
              <a:defRPr/>
            </a:pPr>
            <a:r>
              <a:rPr lang="zh-CN" sz="2000" b="1">
                <a:solidFill>
                  <a:schemeClr val="bg1"/>
                </a:solidFill>
                <a:latin typeface="微软雅黑" panose="020B0503020204020204" charset="-122"/>
                <a:ea typeface="微软雅黑" panose="020B0503020204020204" charset="-122"/>
                <a:cs typeface="思源黑体 CN Normal"/>
              </a:rPr>
              <a:t>日期：</a:t>
            </a:r>
            <a:r>
              <a:rPr lang="en-US" altLang="zh-CN" sz="2000" b="1">
                <a:solidFill>
                  <a:schemeClr val="bg1"/>
                </a:solidFill>
                <a:latin typeface="微软雅黑" panose="020B0503020204020204" charset="-122"/>
                <a:ea typeface="微软雅黑" panose="020B0503020204020204" charset="-122"/>
                <a:cs typeface="思源黑体 CN Normal"/>
              </a:rPr>
              <a:t>2025.11.27</a:t>
            </a:r>
            <a:endParaRPr lang="en-US" altLang="zh-CN" sz="2000" b="1">
              <a:solidFill>
                <a:schemeClr val="bg1"/>
              </a:solidFill>
              <a:latin typeface="微软雅黑" panose="020B0503020204020204" charset="-122"/>
              <a:ea typeface="微软雅黑" panose="020B0503020204020204" charset="-122"/>
              <a:cs typeface="思源黑体 CN Norm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grpSp>
        <p:nvGrpSpPr>
          <p:cNvPr id="1326889319" name="组合 10"/>
          <p:cNvGrpSpPr/>
          <p:nvPr/>
        </p:nvGrpSpPr>
        <p:grpSpPr bwMode="auto">
          <a:xfrm>
            <a:off x="11046460" y="5646420"/>
            <a:ext cx="1438141" cy="1438141"/>
            <a:chOff x="16961" y="8142"/>
            <a:chExt cx="2865" cy="2865"/>
          </a:xfrm>
        </p:grpSpPr>
        <p:sp>
          <p:nvSpPr>
            <p:cNvPr id="3" name="椭圆 2"/>
            <p:cNvSpPr/>
            <p:nvPr/>
          </p:nvSpPr>
          <p:spPr bwMode="auto">
            <a:xfrm>
              <a:off x="16961" y="8142"/>
              <a:ext cx="2865" cy="2865"/>
            </a:xfrm>
            <a:prstGeom prst="ellipse">
              <a:avLst/>
            </a:prstGeom>
            <a:solidFill>
              <a:srgbClr val="ECEBD7">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latin typeface="微软雅黑" panose="020B0503020204020204" charset="-122"/>
                <a:ea typeface="微软雅黑" panose="020B0503020204020204" charset="-122"/>
                <a:cs typeface="思源黑体 CN Normal"/>
              </a:endParaRPr>
            </a:p>
          </p:txBody>
        </p:sp>
        <p:pic>
          <p:nvPicPr>
            <p:cNvPr id="20" name="图片 19" descr="建筑-14"/>
            <p:cNvPicPr>
              <a:picLocks noChangeAspect="1"/>
            </p:cNvPicPr>
            <p:nvPr/>
          </p:nvPicPr>
          <p:blipFill rotWithShape="1">
            <a:blip r:embed="rId1"/>
            <a:stretch>
              <a:fillRect/>
            </a:stretch>
          </p:blipFill>
          <p:spPr bwMode="auto">
            <a:xfrm>
              <a:off x="17615" y="8787"/>
              <a:ext cx="1586" cy="1553"/>
            </a:xfrm>
            <a:prstGeom prst="rect">
              <a:avLst/>
            </a:prstGeom>
            <a:effectLst>
              <a:outerShdw blurRad="50800" dist="12700" dir="2700000" algn="tl" rotWithShape="0">
                <a:prstClr val="black">
                  <a:alpha val="25000"/>
                </a:prstClr>
              </a:outerShdw>
            </a:effectLst>
          </p:spPr>
        </p:pic>
      </p:grpSp>
      <p:sp>
        <p:nvSpPr>
          <p:cNvPr id="1876279772"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30836217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1199001087" name="文本框 17"/>
          <p:cNvSpPr txBox="1"/>
          <p:nvPr/>
        </p:nvSpPr>
        <p:spPr bwMode="auto">
          <a:xfrm rot="20700000">
            <a:off x="151765" y="144463"/>
            <a:ext cx="1009650" cy="645159"/>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01</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857747998" name="文本框 18"/>
          <p:cNvSpPr txBox="1"/>
          <p:nvPr/>
        </p:nvSpPr>
        <p:spPr bwMode="auto">
          <a:xfrm>
            <a:off x="1530350" y="317500"/>
            <a:ext cx="4191000" cy="460375"/>
          </a:xfrm>
          <a:prstGeom prst="rect">
            <a:avLst/>
          </a:prstGeom>
          <a:noFill/>
        </p:spPr>
        <p:txBody>
          <a:bodyPr wrap="square" rtlCol="0">
            <a:spAutoFit/>
          </a:bodyPr>
          <a:lstStyle/>
          <a:p>
            <a:pPr>
              <a:defRPr/>
            </a:pPr>
            <a:r>
              <a:rPr lang="en-US" altLang="zh-CN" sz="2400" b="1" dirty="0">
                <a:solidFill>
                  <a:schemeClr val="bg1"/>
                </a:solidFill>
                <a:latin typeface="微软雅黑" panose="020B0503020204020204" charset="-122"/>
                <a:ea typeface="微软雅黑" panose="020B0503020204020204" charset="-122"/>
                <a:cs typeface="思源黑体 CN Normal"/>
              </a:rPr>
              <a:t>NLP</a:t>
            </a:r>
            <a:r>
              <a:rPr lang="zh-CN" altLang="en-US" sz="2400" b="1" dirty="0">
                <a:solidFill>
                  <a:schemeClr val="bg1"/>
                </a:solidFill>
                <a:latin typeface="微软雅黑" panose="020B0503020204020204" charset="-122"/>
                <a:ea typeface="微软雅黑" panose="020B0503020204020204" charset="-122"/>
                <a:cs typeface="思源黑体 CN Normal"/>
              </a:rPr>
              <a:t>和情感分析</a:t>
            </a:r>
            <a:endParaRPr lang="zh-CN" sz="2400" b="1" dirty="0">
              <a:solidFill>
                <a:schemeClr val="bg1"/>
              </a:solidFill>
              <a:latin typeface="微软雅黑" panose="020B0503020204020204" charset="-122"/>
              <a:ea typeface="微软雅黑" panose="020B0503020204020204" charset="-122"/>
              <a:cs typeface="思源黑体 CN Normal"/>
            </a:endParaRPr>
          </a:p>
        </p:txBody>
      </p:sp>
      <p:pic>
        <p:nvPicPr>
          <p:cNvPr id="595430711" name="图片 1" descr="建筑-10"/>
          <p:cNvPicPr>
            <a:picLocks noChangeAspect="1"/>
          </p:cNvPicPr>
          <p:nvPr/>
        </p:nvPicPr>
        <p:blipFill rotWithShape="1">
          <a:blip r:embed="rId2">
            <a:alphaModFix amt="60000"/>
          </a:blip>
          <a:stretch>
            <a:fillRect/>
          </a:stretch>
        </p:blipFill>
        <p:spPr bwMode="auto">
          <a:xfrm>
            <a:off x="10191750" y="182880"/>
            <a:ext cx="2113280" cy="815340"/>
          </a:xfrm>
          <a:prstGeom prst="rect">
            <a:avLst/>
          </a:prstGeom>
        </p:spPr>
      </p:pic>
      <p:sp>
        <p:nvSpPr>
          <p:cNvPr id="64902809" name="平行四边形 16"/>
          <p:cNvSpPr/>
          <p:nvPr/>
        </p:nvSpPr>
        <p:spPr bwMode="auto">
          <a:xfrm>
            <a:off x="659130" y="1682750"/>
            <a:ext cx="4263390" cy="550545"/>
          </a:xfrm>
          <a:prstGeom prst="parallelogram">
            <a:avLst>
              <a:gd name="adj" fmla="val 47826"/>
            </a:avLst>
          </a:prstGeom>
          <a:noFill/>
          <a:ln>
            <a:solidFill>
              <a:srgbClr val="D4BB6E"/>
            </a:solidFill>
          </a:ln>
        </p:spPr>
        <p:style>
          <a:lnRef idx="2">
            <a:srgbClr val="376FFF">
              <a:shade val="50000"/>
            </a:srgbClr>
          </a:lnRef>
          <a:fillRef idx="1">
            <a:srgbClr val="376FFF"/>
          </a:fillRef>
          <a:effectRef idx="0">
            <a:srgbClr val="376FFF"/>
          </a:effectRef>
          <a:fontRef idx="minor">
            <a:srgbClr val="FFFFFF"/>
          </a:fontRef>
        </p:style>
        <p:txBody>
          <a:bodyPr rtlCol="0" anchor="ctr"/>
          <a:lstStyle>
            <a:defPPr>
              <a:defRPr lang="zh-CN"/>
            </a:defPPr>
            <a:lvl1pPr marL="0" algn="l" defTabSz="914400" rtl="0">
              <a:defRPr sz="1800">
                <a:solidFill>
                  <a:srgbClr val="FFFFFF"/>
                </a:solidFill>
                <a:latin typeface="+mn-lt"/>
                <a:ea typeface="+mn-ea"/>
                <a:cs typeface="+mn-cs"/>
              </a:defRPr>
            </a:lvl1pPr>
            <a:lvl2pPr marL="457200" algn="l" defTabSz="914400" rtl="0">
              <a:defRPr sz="1800">
                <a:solidFill>
                  <a:srgbClr val="FFFFFF"/>
                </a:solidFill>
                <a:latin typeface="+mn-lt"/>
                <a:ea typeface="+mn-ea"/>
                <a:cs typeface="+mn-cs"/>
              </a:defRPr>
            </a:lvl2pPr>
            <a:lvl3pPr marL="914400" algn="l" defTabSz="914400" rtl="0">
              <a:defRPr sz="1800">
                <a:solidFill>
                  <a:srgbClr val="FFFFFF"/>
                </a:solidFill>
                <a:latin typeface="+mn-lt"/>
                <a:ea typeface="+mn-ea"/>
                <a:cs typeface="+mn-cs"/>
              </a:defRPr>
            </a:lvl3pPr>
            <a:lvl4pPr marL="1371600" algn="l" defTabSz="914400" rtl="0">
              <a:defRPr sz="1800">
                <a:solidFill>
                  <a:srgbClr val="FFFFFF"/>
                </a:solidFill>
                <a:latin typeface="+mn-lt"/>
                <a:ea typeface="+mn-ea"/>
                <a:cs typeface="+mn-cs"/>
              </a:defRPr>
            </a:lvl4pPr>
            <a:lvl5pPr marL="1828800" algn="l" defTabSz="914400" rtl="0">
              <a:defRPr sz="1800">
                <a:solidFill>
                  <a:srgbClr val="FFFFFF"/>
                </a:solidFill>
                <a:latin typeface="+mn-lt"/>
                <a:ea typeface="+mn-ea"/>
                <a:cs typeface="+mn-cs"/>
              </a:defRPr>
            </a:lvl5pPr>
            <a:lvl6pPr marL="2286000" algn="l" defTabSz="914400" rtl="0">
              <a:defRPr sz="1800">
                <a:solidFill>
                  <a:srgbClr val="FFFFFF"/>
                </a:solidFill>
                <a:latin typeface="+mn-lt"/>
                <a:ea typeface="+mn-ea"/>
                <a:cs typeface="+mn-cs"/>
              </a:defRPr>
            </a:lvl6pPr>
            <a:lvl7pPr marL="2743200" algn="l" defTabSz="914400" rtl="0">
              <a:defRPr sz="1800">
                <a:solidFill>
                  <a:srgbClr val="FFFFFF"/>
                </a:solidFill>
                <a:latin typeface="+mn-lt"/>
                <a:ea typeface="+mn-ea"/>
                <a:cs typeface="+mn-cs"/>
              </a:defRPr>
            </a:lvl7pPr>
            <a:lvl8pPr marL="3200400" algn="l" defTabSz="914400" rtl="0">
              <a:defRPr sz="1800">
                <a:solidFill>
                  <a:srgbClr val="FFFFFF"/>
                </a:solidFill>
                <a:latin typeface="+mn-lt"/>
                <a:ea typeface="+mn-ea"/>
                <a:cs typeface="+mn-cs"/>
              </a:defRPr>
            </a:lvl8pPr>
            <a:lvl9pPr marL="3657600" algn="l" defTabSz="914400" rtl="0">
              <a:defRPr sz="1800">
                <a:solidFill>
                  <a:srgbClr val="FFFFFF"/>
                </a:solidFill>
                <a:latin typeface="+mn-lt"/>
                <a:ea typeface="+mn-ea"/>
                <a:cs typeface="+mn-cs"/>
              </a:defRPr>
            </a:lvl9pPr>
          </a:lstStyle>
          <a:p>
            <a:pPr algn="ctr">
              <a:defRPr/>
            </a:pPr>
            <a:endParaRPr lang="zh-CN">
              <a:latin typeface="微软雅黑" panose="020B0503020204020204" charset="-122"/>
              <a:ea typeface="微软雅黑" panose="020B0503020204020204" charset="-122"/>
              <a:cs typeface="思源黑体 CN Normal"/>
            </a:endParaRPr>
          </a:p>
        </p:txBody>
      </p:sp>
      <p:sp>
        <p:nvSpPr>
          <p:cNvPr id="1363415940" name="平行四边形 12"/>
          <p:cNvSpPr/>
          <p:nvPr/>
        </p:nvSpPr>
        <p:spPr bwMode="auto">
          <a:xfrm>
            <a:off x="485775" y="1765300"/>
            <a:ext cx="4263390" cy="550545"/>
          </a:xfrm>
          <a:prstGeom prst="parallelogram">
            <a:avLst>
              <a:gd name="adj" fmla="val 47826"/>
            </a:avLst>
          </a:prstGeom>
          <a:solidFill>
            <a:srgbClr val="7E6F52"/>
          </a:solidFill>
          <a:ln>
            <a:noFill/>
          </a:ln>
        </p:spPr>
        <p:style>
          <a:lnRef idx="2">
            <a:srgbClr val="376FFF">
              <a:shade val="50000"/>
            </a:srgbClr>
          </a:lnRef>
          <a:fillRef idx="1">
            <a:srgbClr val="376FFF"/>
          </a:fillRef>
          <a:effectRef idx="0">
            <a:srgbClr val="376FFF"/>
          </a:effectRef>
          <a:fontRef idx="minor">
            <a:srgbClr val="FFFFFF"/>
          </a:fontRef>
        </p:style>
        <p:txBody>
          <a:bodyPr rtlCol="0" anchor="ctr"/>
          <a:lstStyle>
            <a:defPPr>
              <a:defRPr lang="zh-CN"/>
            </a:defPPr>
            <a:lvl1pPr marL="0" algn="l" defTabSz="914400" rtl="0">
              <a:defRPr sz="1800">
                <a:solidFill>
                  <a:srgbClr val="FFFFFF"/>
                </a:solidFill>
                <a:latin typeface="+mn-lt"/>
                <a:ea typeface="+mn-ea"/>
                <a:cs typeface="+mn-cs"/>
              </a:defRPr>
            </a:lvl1pPr>
            <a:lvl2pPr marL="457200" algn="l" defTabSz="914400" rtl="0">
              <a:defRPr sz="1800">
                <a:solidFill>
                  <a:srgbClr val="FFFFFF"/>
                </a:solidFill>
                <a:latin typeface="+mn-lt"/>
                <a:ea typeface="+mn-ea"/>
                <a:cs typeface="+mn-cs"/>
              </a:defRPr>
            </a:lvl2pPr>
            <a:lvl3pPr marL="914400" algn="l" defTabSz="914400" rtl="0">
              <a:defRPr sz="1800">
                <a:solidFill>
                  <a:srgbClr val="FFFFFF"/>
                </a:solidFill>
                <a:latin typeface="+mn-lt"/>
                <a:ea typeface="+mn-ea"/>
                <a:cs typeface="+mn-cs"/>
              </a:defRPr>
            </a:lvl3pPr>
            <a:lvl4pPr marL="1371600" algn="l" defTabSz="914400" rtl="0">
              <a:defRPr sz="1800">
                <a:solidFill>
                  <a:srgbClr val="FFFFFF"/>
                </a:solidFill>
                <a:latin typeface="+mn-lt"/>
                <a:ea typeface="+mn-ea"/>
                <a:cs typeface="+mn-cs"/>
              </a:defRPr>
            </a:lvl4pPr>
            <a:lvl5pPr marL="1828800" algn="l" defTabSz="914400" rtl="0">
              <a:defRPr sz="1800">
                <a:solidFill>
                  <a:srgbClr val="FFFFFF"/>
                </a:solidFill>
                <a:latin typeface="+mn-lt"/>
                <a:ea typeface="+mn-ea"/>
                <a:cs typeface="+mn-cs"/>
              </a:defRPr>
            </a:lvl5pPr>
            <a:lvl6pPr marL="2286000" algn="l" defTabSz="914400" rtl="0">
              <a:defRPr sz="1800">
                <a:solidFill>
                  <a:srgbClr val="FFFFFF"/>
                </a:solidFill>
                <a:latin typeface="+mn-lt"/>
                <a:ea typeface="+mn-ea"/>
                <a:cs typeface="+mn-cs"/>
              </a:defRPr>
            </a:lvl6pPr>
            <a:lvl7pPr marL="2743200" algn="l" defTabSz="914400" rtl="0">
              <a:defRPr sz="1800">
                <a:solidFill>
                  <a:srgbClr val="FFFFFF"/>
                </a:solidFill>
                <a:latin typeface="+mn-lt"/>
                <a:ea typeface="+mn-ea"/>
                <a:cs typeface="+mn-cs"/>
              </a:defRPr>
            </a:lvl7pPr>
            <a:lvl8pPr marL="3200400" algn="l" defTabSz="914400" rtl="0">
              <a:defRPr sz="1800">
                <a:solidFill>
                  <a:srgbClr val="FFFFFF"/>
                </a:solidFill>
                <a:latin typeface="+mn-lt"/>
                <a:ea typeface="+mn-ea"/>
                <a:cs typeface="+mn-cs"/>
              </a:defRPr>
            </a:lvl8pPr>
            <a:lvl9pPr marL="3657600" algn="l" defTabSz="914400" rtl="0">
              <a:defRPr sz="1800">
                <a:solidFill>
                  <a:srgbClr val="FFFFFF"/>
                </a:solidFill>
                <a:latin typeface="+mn-lt"/>
                <a:ea typeface="+mn-ea"/>
                <a:cs typeface="+mn-cs"/>
              </a:defRPr>
            </a:lvl9pPr>
          </a:lstStyle>
          <a:p>
            <a:pPr algn="ctr">
              <a:defRPr/>
            </a:pPr>
            <a:endParaRPr lang="zh-CN">
              <a:latin typeface="微软雅黑" panose="020B0503020204020204" charset="-122"/>
              <a:ea typeface="微软雅黑" panose="020B0503020204020204" charset="-122"/>
              <a:cs typeface="思源黑体 CN Normal"/>
            </a:endParaRPr>
          </a:p>
        </p:txBody>
      </p:sp>
      <p:cxnSp>
        <p:nvCxnSpPr>
          <p:cNvPr id="1175473832" name="直接连接符 27"/>
          <p:cNvCxnSpPr/>
          <p:nvPr/>
        </p:nvCxnSpPr>
        <p:spPr bwMode="auto">
          <a:xfrm>
            <a:off x="485775" y="3849370"/>
            <a:ext cx="7380605" cy="0"/>
          </a:xfrm>
          <a:prstGeom prst="line">
            <a:avLst/>
          </a:prstGeom>
          <a:ln w="25400">
            <a:solidFill>
              <a:srgbClr val="7E6F52"/>
            </a:solidFill>
          </a:ln>
        </p:spPr>
        <p:style>
          <a:lnRef idx="1">
            <a:srgbClr val="376FFF"/>
          </a:lnRef>
          <a:fillRef idx="0">
            <a:srgbClr val="376FFF"/>
          </a:fillRef>
          <a:effectRef idx="0">
            <a:srgbClr val="376FFF"/>
          </a:effectRef>
          <a:fontRef idx="minor">
            <a:srgbClr val="000000"/>
          </a:fontRef>
        </p:style>
      </p:cxnSp>
      <p:sp>
        <p:nvSpPr>
          <p:cNvPr id="431021864" name="文本框 13"/>
          <p:cNvSpPr txBox="1"/>
          <p:nvPr/>
        </p:nvSpPr>
        <p:spPr bwMode="auto">
          <a:xfrm>
            <a:off x="1188085" y="4740275"/>
            <a:ext cx="2526030" cy="1749390"/>
          </a:xfrm>
          <a:prstGeom prst="rect">
            <a:avLst/>
          </a:prstGeom>
          <a:noFill/>
        </p:spPr>
        <p:txBody>
          <a:bodyPr wrap="square" rtlCol="0" anchor="t">
            <a:spAutoFit/>
          </a:bodyPr>
          <a:lstStyle/>
          <a:p>
            <a:pPr lvl="0" algn="l">
              <a:lnSpc>
                <a:spcPct val="130000"/>
              </a:lnSpc>
              <a:spcAft>
                <a:spcPts val="1000"/>
              </a:spcAft>
              <a:buClrTx/>
              <a:buSzTx/>
              <a:buFontTx/>
              <a:defRPr/>
            </a:pPr>
            <a:r>
              <a:rPr lang="en-US" altLang="zh-CN" sz="1200" b="0" i="0" dirty="0" err="1">
                <a:effectLst/>
                <a:latin typeface="等线" panose="02010600030101010101" pitchFamily="2" charset="-122"/>
                <a:ea typeface="等线" panose="02010600030101010101" pitchFamily="2" charset="-122"/>
              </a:rPr>
              <a:t>Mikolov</a:t>
            </a:r>
            <a:r>
              <a:rPr lang="en-US" altLang="zh-CN" sz="1200" b="0" i="0" dirty="0">
                <a:effectLst/>
                <a:latin typeface="等线" panose="02010600030101010101" pitchFamily="2" charset="-122"/>
                <a:ea typeface="等线" panose="02010600030101010101" pitchFamily="2" charset="-122"/>
              </a:rPr>
              <a:t> </a:t>
            </a:r>
            <a:r>
              <a:rPr lang="zh-CN" altLang="en-US" sz="1200" b="0" i="0" dirty="0">
                <a:effectLst/>
                <a:latin typeface="等线" panose="02010600030101010101" pitchFamily="2" charset="-122"/>
                <a:ea typeface="等线" panose="02010600030101010101" pitchFamily="2" charset="-122"/>
              </a:rPr>
              <a:t>等（</a:t>
            </a:r>
            <a:r>
              <a:rPr lang="en-US" altLang="zh-CN" sz="1200" b="0" i="0" dirty="0">
                <a:effectLst/>
                <a:latin typeface="等线" panose="02010600030101010101" pitchFamily="2" charset="-122"/>
                <a:ea typeface="等线" panose="02010600030101010101" pitchFamily="2" charset="-122"/>
              </a:rPr>
              <a:t>2013</a:t>
            </a:r>
            <a:r>
              <a:rPr lang="zh-CN" altLang="en-US" sz="1200" b="0" i="0" dirty="0">
                <a:effectLst/>
                <a:latin typeface="等线" panose="02010600030101010101" pitchFamily="2" charset="-122"/>
                <a:ea typeface="等线" panose="02010600030101010101" pitchFamily="2" charset="-122"/>
              </a:rPr>
              <a:t>）提出 </a:t>
            </a:r>
            <a:r>
              <a:rPr lang="en-US" altLang="zh-CN" sz="1200" b="0" i="0" dirty="0">
                <a:effectLst/>
                <a:latin typeface="等线" panose="02010600030101010101" pitchFamily="2" charset="-122"/>
                <a:ea typeface="等线" panose="02010600030101010101" pitchFamily="2" charset="-122"/>
              </a:rPr>
              <a:t>word2vec</a:t>
            </a:r>
            <a:r>
              <a:rPr lang="zh-CN" altLang="en-US" sz="1200" b="0" i="0" dirty="0">
                <a:effectLst/>
                <a:latin typeface="等线" panose="02010600030101010101" pitchFamily="2" charset="-122"/>
                <a:ea typeface="等线" panose="02010600030101010101" pitchFamily="2" charset="-122"/>
              </a:rPr>
              <a:t>，通过高效的神经网络方法学习词语间的语义关系，标志着 </a:t>
            </a:r>
            <a:r>
              <a:rPr lang="en-US" altLang="zh-CN" sz="1200" b="0" i="0" dirty="0">
                <a:effectLst/>
                <a:latin typeface="等线" panose="02010600030101010101" pitchFamily="2" charset="-122"/>
                <a:ea typeface="等线" panose="02010600030101010101" pitchFamily="2" charset="-122"/>
              </a:rPr>
              <a:t>NLP </a:t>
            </a:r>
            <a:r>
              <a:rPr lang="zh-CN" altLang="en-US" sz="1200" b="0" i="0" dirty="0">
                <a:effectLst/>
                <a:latin typeface="等线" panose="02010600030101010101" pitchFamily="2" charset="-122"/>
                <a:ea typeface="等线" panose="02010600030101010101" pitchFamily="2" charset="-122"/>
              </a:rPr>
              <a:t>从稀疏表示向稠密表示的转变。</a:t>
            </a:r>
            <a:r>
              <a:rPr lang="en-US" altLang="zh-CN" sz="1200" b="0" i="0" dirty="0">
                <a:effectLst/>
                <a:latin typeface="等线" panose="02010600030101010101" pitchFamily="2" charset="-122"/>
                <a:ea typeface="等线" panose="02010600030101010101" pitchFamily="2" charset="-122"/>
              </a:rPr>
              <a:t>Vaswani </a:t>
            </a:r>
            <a:r>
              <a:rPr lang="zh-CN" altLang="en-US" sz="1200" b="0" i="0" dirty="0">
                <a:effectLst/>
                <a:latin typeface="等线" panose="02010600030101010101" pitchFamily="2" charset="-122"/>
                <a:ea typeface="等线" panose="02010600030101010101" pitchFamily="2" charset="-122"/>
              </a:rPr>
              <a:t>等（</a:t>
            </a:r>
            <a:r>
              <a:rPr lang="en-US" altLang="zh-CN" sz="1200" b="0" i="0" dirty="0">
                <a:effectLst/>
                <a:latin typeface="等线" panose="02010600030101010101" pitchFamily="2" charset="-122"/>
                <a:ea typeface="等线" panose="02010600030101010101" pitchFamily="2" charset="-122"/>
              </a:rPr>
              <a:t>2017</a:t>
            </a:r>
            <a:r>
              <a:rPr lang="zh-CN" altLang="en-US" sz="1200" b="0" i="0" dirty="0">
                <a:effectLst/>
                <a:latin typeface="等线" panose="02010600030101010101" pitchFamily="2" charset="-122"/>
                <a:ea typeface="等线" panose="02010600030101010101" pitchFamily="2" charset="-122"/>
              </a:rPr>
              <a:t>）提出 </a:t>
            </a:r>
            <a:r>
              <a:rPr lang="en-US" altLang="zh-CN" sz="1200" b="0" i="0" dirty="0">
                <a:effectLst/>
                <a:latin typeface="等线" panose="02010600030101010101" pitchFamily="2" charset="-122"/>
                <a:ea typeface="等线" panose="02010600030101010101" pitchFamily="2" charset="-122"/>
              </a:rPr>
              <a:t>Transformer </a:t>
            </a:r>
            <a:r>
              <a:rPr lang="zh-CN" altLang="en-US" sz="1200" b="0" i="0" dirty="0">
                <a:effectLst/>
                <a:latin typeface="等线" panose="02010600030101010101" pitchFamily="2" charset="-122"/>
                <a:ea typeface="等线" panose="02010600030101010101" pitchFamily="2" charset="-122"/>
              </a:rPr>
              <a:t>架构，完全以注意力机制替代循环结构，解决了长程依赖难以捕捉的问题。</a:t>
            </a:r>
            <a:endParaRPr lang="zh-CN" sz="1200" spc="150" dirty="0">
              <a:solidFill>
                <a:srgbClr val="000000">
                  <a:lumMod val="65000"/>
                  <a:lumOff val="35000"/>
                </a:srgbClr>
              </a:solidFill>
              <a:latin typeface="等线" panose="02010600030101010101" pitchFamily="2" charset="-122"/>
              <a:ea typeface="等线" panose="02010600030101010101" pitchFamily="2" charset="-122"/>
              <a:cs typeface="思源黑体 CN Normal"/>
            </a:endParaRPr>
          </a:p>
        </p:txBody>
      </p:sp>
      <p:sp>
        <p:nvSpPr>
          <p:cNvPr id="1039178699" name="文本框 31"/>
          <p:cNvSpPr txBox="1"/>
          <p:nvPr/>
        </p:nvSpPr>
        <p:spPr bwMode="auto">
          <a:xfrm>
            <a:off x="1162685" y="4237650"/>
            <a:ext cx="1976755" cy="368300"/>
          </a:xfrm>
          <a:prstGeom prst="rect">
            <a:avLst/>
          </a:prstGeom>
          <a:noFill/>
        </p:spPr>
        <p:txBody>
          <a:bodyPr wrap="square" rtlCol="0" anchor="t"/>
          <a:lstStyle/>
          <a:p>
            <a:pPr>
              <a:defRPr/>
            </a:pPr>
            <a:r>
              <a:rPr lang="zh-CN" altLang="en-US" sz="1800" b="0" i="0" dirty="0">
                <a:effectLst/>
                <a:latin typeface="等线" panose="02010600030101010101" pitchFamily="2" charset="-122"/>
                <a:ea typeface="等线" panose="02010600030101010101" pitchFamily="2" charset="-122"/>
              </a:rPr>
              <a:t>深度学习</a:t>
            </a:r>
            <a:endParaRPr lang="zh-CN" spc="300" dirty="0">
              <a:solidFill>
                <a:srgbClr val="7E6F52"/>
              </a:solidFill>
              <a:latin typeface="等线" panose="02010600030101010101" pitchFamily="2" charset="-122"/>
              <a:ea typeface="等线" panose="02010600030101010101" pitchFamily="2" charset="-122"/>
              <a:cs typeface="思源黑体 CN Normal"/>
            </a:endParaRPr>
          </a:p>
        </p:txBody>
      </p:sp>
      <p:sp>
        <p:nvSpPr>
          <p:cNvPr id="778431072" name="文本框 14"/>
          <p:cNvSpPr txBox="1"/>
          <p:nvPr/>
        </p:nvSpPr>
        <p:spPr bwMode="auto">
          <a:xfrm>
            <a:off x="4956810" y="4251325"/>
            <a:ext cx="2128520" cy="368300"/>
          </a:xfrm>
          <a:prstGeom prst="rect">
            <a:avLst/>
          </a:prstGeom>
          <a:noFill/>
        </p:spPr>
        <p:txBody>
          <a:bodyPr wrap="square" rtlCol="0" anchor="t">
            <a:spAutoFit/>
          </a:bodyPr>
          <a:lstStyle/>
          <a:p>
            <a:pPr>
              <a:defRPr/>
            </a:pPr>
            <a:r>
              <a:rPr lang="zh-CN" altLang="en-US" sz="1800" b="0" i="0" dirty="0">
                <a:effectLst/>
                <a:latin typeface="等线" panose="02010600030101010101" pitchFamily="2" charset="-122"/>
                <a:ea typeface="等线" panose="02010600030101010101" pitchFamily="2" charset="-122"/>
              </a:rPr>
              <a:t>预训练语言模型</a:t>
            </a:r>
            <a:endParaRPr lang="zh-CN" spc="300" dirty="0">
              <a:solidFill>
                <a:srgbClr val="D4BB6E"/>
              </a:solidFill>
              <a:latin typeface="等线" panose="02010600030101010101" pitchFamily="2" charset="-122"/>
              <a:ea typeface="等线" panose="02010600030101010101" pitchFamily="2" charset="-122"/>
              <a:cs typeface="思源黑体 CN Normal"/>
            </a:endParaRPr>
          </a:p>
        </p:txBody>
      </p:sp>
      <p:sp>
        <p:nvSpPr>
          <p:cNvPr id="1042382231" name="文本框 33"/>
          <p:cNvSpPr txBox="1"/>
          <p:nvPr/>
        </p:nvSpPr>
        <p:spPr bwMode="auto">
          <a:xfrm>
            <a:off x="598170" y="4241800"/>
            <a:ext cx="684000" cy="360000"/>
          </a:xfrm>
          <a:prstGeom prst="rect">
            <a:avLst/>
          </a:prstGeom>
          <a:noFill/>
        </p:spPr>
        <p:txBody>
          <a:bodyPr wrap="square" bIns="0" rtlCol="0" anchor="ctr" anchorCtr="0">
            <a:spAutoFit/>
          </a:bodyPr>
          <a:lstStyle/>
          <a:p>
            <a:pPr>
              <a:defRPr/>
            </a:pPr>
            <a:r>
              <a:rPr lang="en-US" sz="2400" spc="300">
                <a:solidFill>
                  <a:srgbClr val="7E6F52"/>
                </a:solidFill>
                <a:latin typeface="微软雅黑" panose="020B0503020204020204" charset="-122"/>
                <a:ea typeface="微软雅黑" panose="020B0503020204020204" charset="-122"/>
                <a:cs typeface="思源黑体 CN Normal"/>
              </a:rPr>
              <a:t>01</a:t>
            </a:r>
            <a:endParaRPr lang="en-US" sz="2400" spc="300">
              <a:solidFill>
                <a:srgbClr val="7E6F52"/>
              </a:solidFill>
              <a:latin typeface="微软雅黑" panose="020B0503020204020204" charset="-122"/>
              <a:ea typeface="微软雅黑" panose="020B0503020204020204" charset="-122"/>
              <a:cs typeface="思源黑体 CN Normal"/>
            </a:endParaRPr>
          </a:p>
        </p:txBody>
      </p:sp>
      <p:sp>
        <p:nvSpPr>
          <p:cNvPr id="166945612" name="文本框 17"/>
          <p:cNvSpPr txBox="1"/>
          <p:nvPr/>
        </p:nvSpPr>
        <p:spPr bwMode="auto">
          <a:xfrm>
            <a:off x="4352290" y="4255475"/>
            <a:ext cx="684000" cy="360000"/>
          </a:xfrm>
          <a:prstGeom prst="rect">
            <a:avLst/>
          </a:prstGeom>
          <a:noFill/>
        </p:spPr>
        <p:txBody>
          <a:bodyPr wrap="square" bIns="0" rtlCol="0" anchor="ctr" anchorCtr="0">
            <a:spAutoFit/>
          </a:bodyPr>
          <a:lstStyle/>
          <a:p>
            <a:pPr>
              <a:defRPr/>
            </a:pPr>
            <a:r>
              <a:rPr lang="en-US" sz="2400" spc="300">
                <a:solidFill>
                  <a:srgbClr val="D4BB6E"/>
                </a:solidFill>
                <a:latin typeface="微软雅黑" panose="020B0503020204020204" charset="-122"/>
                <a:ea typeface="微软雅黑" panose="020B0503020204020204" charset="-122"/>
                <a:cs typeface="思源黑体 CN Normal"/>
              </a:rPr>
              <a:t>02</a:t>
            </a:r>
            <a:endParaRPr lang="en-US" sz="2400" spc="300">
              <a:solidFill>
                <a:srgbClr val="D4BB6E"/>
              </a:solidFill>
              <a:latin typeface="微软雅黑" panose="020B0503020204020204" charset="-122"/>
              <a:ea typeface="微软雅黑" panose="020B0503020204020204" charset="-122"/>
              <a:cs typeface="思源黑体 CN Normal"/>
            </a:endParaRPr>
          </a:p>
        </p:txBody>
      </p:sp>
      <p:sp>
        <p:nvSpPr>
          <p:cNvPr id="991905967" name="文本框 38"/>
          <p:cNvSpPr txBox="1"/>
          <p:nvPr/>
        </p:nvSpPr>
        <p:spPr bwMode="auto">
          <a:xfrm>
            <a:off x="550545" y="1811655"/>
            <a:ext cx="3801110" cy="491490"/>
          </a:xfrm>
          <a:prstGeom prst="rect">
            <a:avLst/>
          </a:prstGeom>
          <a:noFill/>
        </p:spPr>
        <p:txBody>
          <a:bodyPr wrap="square" rtlCol="0">
            <a:normAutofit fontScale="97500"/>
          </a:bodyPr>
          <a:lstStyle>
            <a:defPPr>
              <a:defRPr lang="zh-CN"/>
            </a:defPPr>
            <a:lvl1pPr marL="0" algn="l" defTabSz="914400" rtl="0">
              <a:defRPr sz="1800">
                <a:solidFill>
                  <a:srgbClr val="000000"/>
                </a:solidFill>
                <a:latin typeface="+mn-lt"/>
                <a:ea typeface="+mn-ea"/>
                <a:cs typeface="+mn-cs"/>
              </a:defRPr>
            </a:lvl1pPr>
            <a:lvl2pPr marL="457200" algn="l" defTabSz="914400" rtl="0">
              <a:defRPr sz="1800">
                <a:solidFill>
                  <a:srgbClr val="000000"/>
                </a:solidFill>
                <a:latin typeface="+mn-lt"/>
                <a:ea typeface="+mn-ea"/>
                <a:cs typeface="+mn-cs"/>
              </a:defRPr>
            </a:lvl2pPr>
            <a:lvl3pPr marL="914400" algn="l" defTabSz="914400" rtl="0">
              <a:defRPr sz="1800">
                <a:solidFill>
                  <a:srgbClr val="000000"/>
                </a:solidFill>
                <a:latin typeface="+mn-lt"/>
                <a:ea typeface="+mn-ea"/>
                <a:cs typeface="+mn-cs"/>
              </a:defRPr>
            </a:lvl3pPr>
            <a:lvl4pPr marL="1371600" algn="l" defTabSz="914400" rtl="0">
              <a:defRPr sz="1800">
                <a:solidFill>
                  <a:srgbClr val="000000"/>
                </a:solidFill>
                <a:latin typeface="+mn-lt"/>
                <a:ea typeface="+mn-ea"/>
                <a:cs typeface="+mn-cs"/>
              </a:defRPr>
            </a:lvl4pPr>
            <a:lvl5pPr marL="1828800" algn="l" defTabSz="914400" rtl="0">
              <a:defRPr sz="1800">
                <a:solidFill>
                  <a:srgbClr val="000000"/>
                </a:solidFill>
                <a:latin typeface="+mn-lt"/>
                <a:ea typeface="+mn-ea"/>
                <a:cs typeface="+mn-cs"/>
              </a:defRPr>
            </a:lvl5pPr>
            <a:lvl6pPr marL="2286000" algn="l" defTabSz="914400" rtl="0">
              <a:defRPr sz="1800">
                <a:solidFill>
                  <a:srgbClr val="000000"/>
                </a:solidFill>
                <a:latin typeface="+mn-lt"/>
                <a:ea typeface="+mn-ea"/>
                <a:cs typeface="+mn-cs"/>
              </a:defRPr>
            </a:lvl6pPr>
            <a:lvl7pPr marL="2743200" algn="l" defTabSz="914400" rtl="0">
              <a:defRPr sz="1800">
                <a:solidFill>
                  <a:srgbClr val="000000"/>
                </a:solidFill>
                <a:latin typeface="+mn-lt"/>
                <a:ea typeface="+mn-ea"/>
                <a:cs typeface="+mn-cs"/>
              </a:defRPr>
            </a:lvl7pPr>
            <a:lvl8pPr marL="3200400" algn="l" defTabSz="914400" rtl="0">
              <a:defRPr sz="1800">
                <a:solidFill>
                  <a:srgbClr val="000000"/>
                </a:solidFill>
                <a:latin typeface="+mn-lt"/>
                <a:ea typeface="+mn-ea"/>
                <a:cs typeface="+mn-cs"/>
              </a:defRPr>
            </a:lvl8pPr>
            <a:lvl9pPr marL="3657600" algn="l" defTabSz="914400" rtl="0">
              <a:defRPr sz="1800">
                <a:solidFill>
                  <a:srgbClr val="000000"/>
                </a:solidFill>
                <a:latin typeface="+mn-lt"/>
                <a:ea typeface="+mn-ea"/>
                <a:cs typeface="+mn-cs"/>
              </a:defRPr>
            </a:lvl9pPr>
          </a:lstStyle>
          <a:p>
            <a:pPr algn="ctr">
              <a:defRPr/>
            </a:pPr>
            <a:r>
              <a:rPr lang="zh-CN" altLang="en-US" sz="2600" spc="300" dirty="0">
                <a:solidFill>
                  <a:srgbClr val="FFFFFF"/>
                </a:solidFill>
                <a:latin typeface="微软雅黑" panose="020B0503020204020204" charset="-122"/>
                <a:ea typeface="微软雅黑" panose="020B0503020204020204" charset="-122"/>
                <a:cs typeface="思源黑体 CN Heavy"/>
              </a:rPr>
              <a:t>深度学习和预训练</a:t>
            </a:r>
            <a:endParaRPr lang="zh-CN" sz="2600" spc="300" dirty="0">
              <a:solidFill>
                <a:srgbClr val="FFFFFF"/>
              </a:solidFill>
              <a:latin typeface="微软雅黑" panose="020B0503020204020204" charset="-122"/>
              <a:ea typeface="微软雅黑" panose="020B0503020204020204" charset="-122"/>
              <a:cs typeface="思源黑体 CN Heavy"/>
            </a:endParaRPr>
          </a:p>
        </p:txBody>
      </p:sp>
      <p:sp>
        <p:nvSpPr>
          <p:cNvPr id="1976226543" name="文本框 39"/>
          <p:cNvSpPr txBox="1"/>
          <p:nvPr/>
        </p:nvSpPr>
        <p:spPr bwMode="auto">
          <a:xfrm>
            <a:off x="820420" y="2585085"/>
            <a:ext cx="7045960" cy="570865"/>
          </a:xfrm>
          <a:prstGeom prst="rect">
            <a:avLst/>
          </a:prstGeom>
          <a:noFill/>
        </p:spPr>
        <p:txBody>
          <a:bodyPr wrap="square" rtlCol="0" anchor="t">
            <a:noAutofit/>
          </a:bodyPr>
          <a:lstStyle/>
          <a:p>
            <a:pPr lvl="0" algn="l">
              <a:lnSpc>
                <a:spcPct val="130000"/>
              </a:lnSpc>
              <a:spcAft>
                <a:spcPts val="1000"/>
              </a:spcAft>
              <a:buClrTx/>
              <a:buSzTx/>
              <a:buFontTx/>
              <a:defRPr/>
            </a:pPr>
            <a:r>
              <a:rPr lang="zh-CN" altLang="zh-CN" sz="1800" dirty="0">
                <a:effectLst/>
                <a:ea typeface="等线" panose="02010600030101010101" pitchFamily="2" charset="-122"/>
                <a:cs typeface="Times New Roman" panose="02020603050405020304" charset="0"/>
              </a:rPr>
              <a:t>随着深度学习的兴起，分布式词表示成为</a:t>
            </a:r>
            <a:r>
              <a:rPr lang="en-US" altLang="zh-CN" sz="1800" dirty="0">
                <a:effectLst/>
                <a:ea typeface="等线" panose="02010600030101010101" pitchFamily="2" charset="-122"/>
                <a:cs typeface="Times New Roman" panose="02020603050405020304" charset="0"/>
              </a:rPr>
              <a:t> NLP </a:t>
            </a:r>
            <a:r>
              <a:rPr lang="zh-CN" altLang="zh-CN" sz="1800" dirty="0">
                <a:effectLst/>
                <a:ea typeface="等线" panose="02010600030101010101" pitchFamily="2" charset="-122"/>
                <a:cs typeface="Times New Roman" panose="02020603050405020304" charset="0"/>
              </a:rPr>
              <a:t>的关键突破点。</a:t>
            </a:r>
            <a:r>
              <a:rPr lang="en-US" altLang="zh-CN" sz="1800" dirty="0">
                <a:effectLst/>
                <a:latin typeface="等线" panose="02010600030101010101" pitchFamily="2" charset="-122"/>
                <a:cs typeface="Times New Roman" panose="02020603050405020304" charset="0"/>
              </a:rPr>
              <a:t> Transformer </a:t>
            </a:r>
            <a:r>
              <a:rPr lang="zh-CN" altLang="zh-CN" sz="1800" dirty="0">
                <a:effectLst/>
                <a:ea typeface="等线" panose="02010600030101010101" pitchFamily="2" charset="-122"/>
                <a:cs typeface="Times New Roman" panose="02020603050405020304" charset="0"/>
              </a:rPr>
              <a:t>结构不仅提升语言理解能力，也为大规模预训练奠定技术基础，促进</a:t>
            </a:r>
            <a:r>
              <a:rPr lang="en-US" altLang="zh-CN" sz="1800" dirty="0">
                <a:effectLst/>
                <a:ea typeface="等线" panose="02010600030101010101" pitchFamily="2" charset="-122"/>
                <a:cs typeface="Times New Roman" panose="02020603050405020304" charset="0"/>
              </a:rPr>
              <a:t> NLP </a:t>
            </a:r>
            <a:r>
              <a:rPr lang="zh-CN" altLang="zh-CN" sz="1800" dirty="0">
                <a:effectLst/>
                <a:ea typeface="等线" panose="02010600030101010101" pitchFamily="2" charset="-122"/>
                <a:cs typeface="Times New Roman" panose="02020603050405020304" charset="0"/>
              </a:rPr>
              <a:t>模型进入预训练时代。</a:t>
            </a:r>
            <a:endParaRPr lang="zh-CN" sz="1400" spc="150" dirty="0">
              <a:solidFill>
                <a:srgbClr val="000000">
                  <a:lumMod val="65000"/>
                  <a:lumOff val="35000"/>
                </a:srgbClr>
              </a:solidFill>
              <a:latin typeface="微软雅黑" panose="020B0503020204020204" charset="-122"/>
              <a:ea typeface="微软雅黑" panose="020B0503020204020204" charset="-122"/>
              <a:cs typeface="思源黑体 CN Normal"/>
            </a:endParaRPr>
          </a:p>
        </p:txBody>
      </p:sp>
      <p:sp>
        <p:nvSpPr>
          <p:cNvPr id="178324192" name="文本框 40"/>
          <p:cNvSpPr txBox="1"/>
          <p:nvPr/>
        </p:nvSpPr>
        <p:spPr bwMode="auto">
          <a:xfrm>
            <a:off x="4998085" y="4759325"/>
            <a:ext cx="2526030" cy="1749390"/>
          </a:xfrm>
          <a:prstGeom prst="rect">
            <a:avLst/>
          </a:prstGeom>
          <a:noFill/>
        </p:spPr>
        <p:txBody>
          <a:bodyPr wrap="square" rtlCol="0" anchor="t">
            <a:spAutoFit/>
          </a:bodyPr>
          <a:lstStyle/>
          <a:p>
            <a:pPr lvl="0" algn="l">
              <a:lnSpc>
                <a:spcPct val="130000"/>
              </a:lnSpc>
              <a:spcAft>
                <a:spcPts val="1000"/>
              </a:spcAft>
              <a:buClrTx/>
              <a:buSzTx/>
              <a:buFontTx/>
              <a:defRPr/>
            </a:pPr>
            <a:r>
              <a:rPr lang="en-US" altLang="zh-CN" sz="1200" b="0" i="0" dirty="0">
                <a:effectLst/>
                <a:latin typeface="等线" panose="02010600030101010101" pitchFamily="2" charset="-122"/>
                <a:ea typeface="等线" panose="02010600030101010101" pitchFamily="2" charset="-122"/>
              </a:rPr>
              <a:t>Devlin </a:t>
            </a:r>
            <a:r>
              <a:rPr lang="zh-CN" altLang="en-US" sz="1200" b="0" i="0" dirty="0">
                <a:effectLst/>
                <a:latin typeface="等线" panose="02010600030101010101" pitchFamily="2" charset="-122"/>
                <a:ea typeface="等线" panose="02010600030101010101" pitchFamily="2" charset="-122"/>
              </a:rPr>
              <a:t>等（</a:t>
            </a:r>
            <a:r>
              <a:rPr lang="en-US" altLang="zh-CN" sz="1200" b="0" i="0" dirty="0">
                <a:effectLst/>
                <a:latin typeface="等线" panose="02010600030101010101" pitchFamily="2" charset="-122"/>
                <a:ea typeface="等线" panose="02010600030101010101" pitchFamily="2" charset="-122"/>
              </a:rPr>
              <a:t>2018</a:t>
            </a:r>
            <a:r>
              <a:rPr lang="zh-CN" altLang="en-US" sz="1200" b="0" i="0" dirty="0">
                <a:effectLst/>
                <a:latin typeface="等线" panose="02010600030101010101" pitchFamily="2" charset="-122"/>
                <a:ea typeface="等线" panose="02010600030101010101" pitchFamily="2" charset="-122"/>
              </a:rPr>
              <a:t>）提出 </a:t>
            </a:r>
            <a:r>
              <a:rPr lang="en-US" altLang="zh-CN" sz="1200" b="0" i="0" dirty="0">
                <a:effectLst/>
                <a:latin typeface="等线" panose="02010600030101010101" pitchFamily="2" charset="-122"/>
                <a:ea typeface="等线" panose="02010600030101010101" pitchFamily="2" charset="-122"/>
              </a:rPr>
              <a:t>BERT</a:t>
            </a:r>
            <a:r>
              <a:rPr lang="zh-CN" altLang="en-US" sz="1200" b="0" i="0" dirty="0">
                <a:effectLst/>
                <a:latin typeface="等线" panose="02010600030101010101" pitchFamily="2" charset="-122"/>
                <a:ea typeface="等线" panose="02010600030101010101" pitchFamily="2" charset="-122"/>
              </a:rPr>
              <a:t>，通过大规模语料进行双向编码预训练，使模型能学习丰富的上下文语义信息。</a:t>
            </a:r>
            <a:r>
              <a:rPr lang="en-US" altLang="zh-CN" sz="1200" b="0" i="0" dirty="0">
                <a:effectLst/>
                <a:latin typeface="等线" panose="02010600030101010101" pitchFamily="2" charset="-122"/>
                <a:ea typeface="等线" panose="02010600030101010101" pitchFamily="2" charset="-122"/>
              </a:rPr>
              <a:t>BERT </a:t>
            </a:r>
            <a:r>
              <a:rPr lang="zh-CN" altLang="en-US" sz="1200" b="0" i="0" dirty="0">
                <a:effectLst/>
                <a:latin typeface="等线" panose="02010600030101010101" pitchFamily="2" charset="-122"/>
                <a:ea typeface="等线" panose="02010600030101010101" pitchFamily="2" charset="-122"/>
              </a:rPr>
              <a:t>的出现显著提升了情感分析任务的性能，特别是在细粒度情感识别、讽刺检测、多领域情感迁移等任务中表现突出。</a:t>
            </a:r>
            <a:endParaRPr lang="zh-CN" sz="1200" spc="150" dirty="0">
              <a:solidFill>
                <a:srgbClr val="000000">
                  <a:lumMod val="65000"/>
                  <a:lumOff val="35000"/>
                </a:srgbClr>
              </a:solidFill>
              <a:latin typeface="等线" panose="02010600030101010101" pitchFamily="2" charset="-122"/>
              <a:ea typeface="等线" panose="02010600030101010101" pitchFamily="2" charset="-122"/>
              <a:cs typeface="思源黑体 CN Normal"/>
            </a:endParaRPr>
          </a:p>
        </p:txBody>
      </p:sp>
      <p:pic>
        <p:nvPicPr>
          <p:cNvPr id="9" name="图片 8"/>
          <p:cNvPicPr>
            <a:picLocks noChangeAspect="1"/>
          </p:cNvPicPr>
          <p:nvPr/>
        </p:nvPicPr>
        <p:blipFill>
          <a:blip r:embed="rId3"/>
          <a:stretch>
            <a:fillRect/>
          </a:stretch>
        </p:blipFill>
        <p:spPr>
          <a:xfrm>
            <a:off x="7806585" y="2585085"/>
            <a:ext cx="4298261" cy="275335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046854754" name="文本框 17"/>
          <p:cNvSpPr txBox="1"/>
          <p:nvPr/>
        </p:nvSpPr>
        <p:spPr bwMode="auto">
          <a:xfrm rot="20700000">
            <a:off x="151765" y="144463"/>
            <a:ext cx="1009650" cy="645160"/>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01</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0375"/>
          </a:xfrm>
          <a:prstGeom prst="rect">
            <a:avLst/>
          </a:prstGeom>
          <a:noFill/>
        </p:spPr>
        <p:txBody>
          <a:bodyPr wrap="square" rtlCol="0">
            <a:spAutoFit/>
          </a:bodyPr>
          <a:lstStyle/>
          <a:p>
            <a:pPr>
              <a:defRPr/>
            </a:pPr>
            <a:r>
              <a:rPr lang="zh-CN" altLang="en-US" sz="2400" b="1" dirty="0">
                <a:solidFill>
                  <a:schemeClr val="bg1"/>
                </a:solidFill>
                <a:latin typeface="微软雅黑" panose="020B0503020204020204" charset="-122"/>
                <a:ea typeface="微软雅黑" panose="020B0503020204020204" charset="-122"/>
                <a:cs typeface="思源黑体 CN Normal"/>
              </a:rPr>
              <a:t>情感分析的应用场景</a:t>
            </a:r>
            <a:endParaRPr lang="zh-CN" sz="2400" b="1" dirty="0">
              <a:solidFill>
                <a:schemeClr val="bg1"/>
              </a:solidFill>
              <a:latin typeface="微软雅黑" panose="020B0503020204020204" charset="-122"/>
              <a:ea typeface="微软雅黑" panose="020B0503020204020204" charset="-122"/>
              <a:cs typeface="思源黑体 CN Normal"/>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333060494" name="平行四边形 32"/>
          <p:cNvSpPr/>
          <p:nvPr/>
        </p:nvSpPr>
        <p:spPr bwMode="auto">
          <a:xfrm>
            <a:off x="3222973" y="3894650"/>
            <a:ext cx="2859969" cy="1779076"/>
          </a:xfrm>
          <a:prstGeom prst="parallelogram">
            <a:avLst>
              <a:gd name="adj" fmla="val 25821"/>
            </a:avLst>
          </a:prstGeom>
          <a:solidFill>
            <a:srgbClr val="D4BB6E"/>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1567862317" name="矩形 34"/>
          <p:cNvSpPr/>
          <p:nvPr/>
        </p:nvSpPr>
        <p:spPr bwMode="auto">
          <a:xfrm>
            <a:off x="3539484" y="4462099"/>
            <a:ext cx="2226945" cy="1032719"/>
          </a:xfrm>
          <a:prstGeom prst="rect">
            <a:avLst/>
          </a:prstGeom>
        </p:spPr>
        <p:txBody>
          <a:bodyPr wrap="square">
            <a:spAutoFit/>
          </a:bodyPr>
          <a:lstStyle/>
          <a:p>
            <a:pPr algn="just">
              <a:lnSpc>
                <a:spcPct val="130000"/>
              </a:lnSpc>
              <a:defRPr/>
            </a:pPr>
            <a:r>
              <a:rPr lang="en-US" altLang="zh-CN" sz="1200" dirty="0">
                <a:effectLst/>
                <a:latin typeface="等线" panose="02010600030101010101" pitchFamily="2" charset="-122"/>
                <a:cs typeface="Times New Roman" panose="02020603050405020304" charset="0"/>
              </a:rPr>
              <a:t>Yang &amp; Ghose</a:t>
            </a:r>
            <a:r>
              <a:rPr lang="zh-CN" altLang="zh-CN" sz="1200" dirty="0">
                <a:effectLst/>
                <a:ea typeface="等线" panose="02010600030101010101" pitchFamily="2" charset="-122"/>
                <a:cs typeface="Times New Roman" panose="02020603050405020304" charset="0"/>
              </a:rPr>
              <a:t>（</a:t>
            </a:r>
            <a:r>
              <a:rPr lang="en-US" altLang="zh-CN" sz="1200" dirty="0">
                <a:effectLst/>
                <a:ea typeface="等线" panose="02010600030101010101" pitchFamily="2" charset="-122"/>
                <a:cs typeface="Times New Roman" panose="02020603050405020304" charset="0"/>
              </a:rPr>
              <a:t>2010</a:t>
            </a:r>
            <a:r>
              <a:rPr lang="zh-CN" altLang="zh-CN" sz="1200" dirty="0">
                <a:effectLst/>
                <a:ea typeface="等线" panose="02010600030101010101" pitchFamily="2" charset="-122"/>
                <a:cs typeface="Times New Roman" panose="02020603050405020304" charset="0"/>
              </a:rPr>
              <a:t>）使用情绪特征研究评论的有用性，表明情绪表达强度与情绪极性会影响信息的社会价值。</a:t>
            </a:r>
            <a:endParaRPr lang="zh-CN" sz="1200" spc="100" dirty="0">
              <a:solidFill>
                <a:srgbClr val="FFFFFF"/>
              </a:solidFill>
              <a:latin typeface="微软雅黑" panose="020B0503020204020204" charset="-122"/>
              <a:ea typeface="微软雅黑" panose="020B0503020204020204" charset="-122"/>
              <a:cs typeface="黑体" panose="02010609060101010101" charset="-122"/>
            </a:endParaRPr>
          </a:p>
        </p:txBody>
      </p:sp>
      <p:sp>
        <p:nvSpPr>
          <p:cNvPr id="1029503700" name="平行四边形 35"/>
          <p:cNvSpPr/>
          <p:nvPr/>
        </p:nvSpPr>
        <p:spPr bwMode="auto">
          <a:xfrm>
            <a:off x="569944" y="3894650"/>
            <a:ext cx="2859969" cy="1779076"/>
          </a:xfrm>
          <a:prstGeom prst="parallelogram">
            <a:avLst>
              <a:gd name="adj" fmla="val 25821"/>
            </a:avLst>
          </a:prstGeom>
          <a:solidFill>
            <a:srgbClr val="7E6F52"/>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grpSp>
        <p:nvGrpSpPr>
          <p:cNvPr id="1034699507" name="组合 36"/>
          <p:cNvGrpSpPr/>
          <p:nvPr/>
        </p:nvGrpSpPr>
        <p:grpSpPr bwMode="auto">
          <a:xfrm>
            <a:off x="1160780" y="4082415"/>
            <a:ext cx="949295" cy="294348"/>
            <a:chOff x="1841" y="6345"/>
            <a:chExt cx="2088" cy="648"/>
          </a:xfrm>
        </p:grpSpPr>
        <p:sp>
          <p:nvSpPr>
            <p:cNvPr id="38" name="矩形: 圆角 57"/>
            <p:cNvSpPr/>
            <p:nvPr/>
          </p:nvSpPr>
          <p:spPr bwMode="auto">
            <a:xfrm>
              <a:off x="1841" y="6345"/>
              <a:ext cx="2063" cy="6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45" name="文本框 44"/>
            <p:cNvSpPr txBox="1"/>
            <p:nvPr/>
          </p:nvSpPr>
          <p:spPr bwMode="auto">
            <a:xfrm>
              <a:off x="2020" y="6371"/>
              <a:ext cx="1909" cy="580"/>
            </a:xfrm>
            <a:prstGeom prst="rect">
              <a:avLst/>
            </a:prstGeom>
            <a:noFill/>
          </p:spPr>
          <p:txBody>
            <a:bodyPr wrap="square"/>
            <a:lstStyle/>
            <a:p>
              <a:pPr>
                <a:defRPr/>
              </a:pPr>
              <a:r>
                <a:rPr lang="en-US" sz="1200" b="1">
                  <a:solidFill>
                    <a:srgbClr val="7E6F52"/>
                  </a:solidFill>
                  <a:latin typeface="微软雅黑" panose="020B0503020204020204" charset="-122"/>
                  <a:ea typeface="微软雅黑" panose="020B0503020204020204" charset="-122"/>
                  <a:cs typeface="黑体" panose="02010609060101010101" charset="-122"/>
                </a:rPr>
                <a:t>Part 01.</a:t>
              </a:r>
              <a:endParaRPr lang="en-US" sz="1200" b="1">
                <a:solidFill>
                  <a:srgbClr val="7E6F52"/>
                </a:solidFill>
                <a:latin typeface="微软雅黑" panose="020B0503020204020204" charset="-122"/>
                <a:ea typeface="微软雅黑" panose="020B0503020204020204" charset="-122"/>
                <a:cs typeface="黑体" panose="02010609060101010101" charset="-122"/>
              </a:endParaRPr>
            </a:p>
          </p:txBody>
        </p:sp>
      </p:grpSp>
      <p:sp>
        <p:nvSpPr>
          <p:cNvPr id="1434061910" name="矩形 45"/>
          <p:cNvSpPr/>
          <p:nvPr/>
        </p:nvSpPr>
        <p:spPr bwMode="auto">
          <a:xfrm>
            <a:off x="821761" y="4539811"/>
            <a:ext cx="2226945" cy="830997"/>
          </a:xfrm>
          <a:prstGeom prst="rect">
            <a:avLst/>
          </a:prstGeom>
        </p:spPr>
        <p:txBody>
          <a:bodyPr wrap="square">
            <a:spAutoFit/>
          </a:bodyPr>
          <a:lstStyle/>
          <a:p>
            <a:pPr indent="266700" algn="just"/>
            <a:r>
              <a:rPr lang="en-US" altLang="zh-CN" sz="1200" kern="100" dirty="0">
                <a:effectLst/>
                <a:latin typeface="等线" panose="02010600030101010101" pitchFamily="2" charset="-122"/>
                <a:ea typeface="等线" panose="02010600030101010101" pitchFamily="2" charset="-122"/>
                <a:cs typeface="Times New Roman" panose="02020603050405020304" charset="0"/>
              </a:rPr>
              <a:t>Hu </a:t>
            </a:r>
            <a:r>
              <a:rPr lang="zh-CN" altLang="zh-CN" sz="1200" kern="100" dirty="0">
                <a:effectLst/>
                <a:latin typeface="等线" panose="02010600030101010101" pitchFamily="2" charset="-122"/>
                <a:ea typeface="等线" panose="02010600030101010101" pitchFamily="2" charset="-122"/>
                <a:cs typeface="Times New Roman" panose="02020603050405020304" charset="0"/>
              </a:rPr>
              <a:t>等（</a:t>
            </a:r>
            <a:r>
              <a:rPr lang="en-US" altLang="zh-CN" sz="1200" kern="100" dirty="0">
                <a:effectLst/>
                <a:latin typeface="等线" panose="02010600030101010101" pitchFamily="2" charset="-122"/>
                <a:ea typeface="等线" panose="02010600030101010101" pitchFamily="2" charset="-122"/>
                <a:cs typeface="Times New Roman" panose="02020603050405020304" charset="0"/>
              </a:rPr>
              <a:t>2014</a:t>
            </a:r>
            <a:r>
              <a:rPr lang="zh-CN" altLang="zh-CN" sz="1200" kern="100" dirty="0">
                <a:effectLst/>
                <a:latin typeface="等线" panose="02010600030101010101" pitchFamily="2" charset="-122"/>
                <a:ea typeface="等线" panose="02010600030101010101" pitchFamily="2" charset="-122"/>
                <a:cs typeface="Times New Roman" panose="02020603050405020304" charset="0"/>
              </a:rPr>
              <a:t>）研究评论分数与评论内容的互动关系，揭示情绪表达对产品评价系统中的关键作用。</a:t>
            </a:r>
            <a:endParaRPr lang="zh-CN" altLang="zh-CN" sz="1200" kern="100" dirty="0">
              <a:effectLst/>
              <a:latin typeface="等线" panose="02010600030101010101" pitchFamily="2" charset="-122"/>
              <a:ea typeface="等线" panose="02010600030101010101" pitchFamily="2" charset="-122"/>
              <a:cs typeface="Times New Roman" panose="02020603050405020304" charset="0"/>
            </a:endParaRPr>
          </a:p>
        </p:txBody>
      </p:sp>
      <p:grpSp>
        <p:nvGrpSpPr>
          <p:cNvPr id="2005855706" name="组合 46"/>
          <p:cNvGrpSpPr/>
          <p:nvPr/>
        </p:nvGrpSpPr>
        <p:grpSpPr bwMode="auto">
          <a:xfrm>
            <a:off x="3781425" y="4079875"/>
            <a:ext cx="949295" cy="294348"/>
            <a:chOff x="1841" y="6345"/>
            <a:chExt cx="2088" cy="648"/>
          </a:xfrm>
        </p:grpSpPr>
        <p:sp>
          <p:nvSpPr>
            <p:cNvPr id="48" name="矩形: 圆角 57"/>
            <p:cNvSpPr/>
            <p:nvPr/>
          </p:nvSpPr>
          <p:spPr bwMode="auto">
            <a:xfrm>
              <a:off x="1841" y="6345"/>
              <a:ext cx="2063" cy="6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49" name="文本框 48"/>
            <p:cNvSpPr txBox="1"/>
            <p:nvPr/>
          </p:nvSpPr>
          <p:spPr bwMode="auto">
            <a:xfrm>
              <a:off x="2020" y="6371"/>
              <a:ext cx="1909" cy="580"/>
            </a:xfrm>
            <a:prstGeom prst="rect">
              <a:avLst/>
            </a:prstGeom>
            <a:noFill/>
          </p:spPr>
          <p:txBody>
            <a:bodyPr wrap="square"/>
            <a:lstStyle/>
            <a:p>
              <a:pPr>
                <a:defRPr/>
              </a:pPr>
              <a:r>
                <a:rPr lang="en-US" sz="1200" b="1">
                  <a:solidFill>
                    <a:srgbClr val="D4BB6E"/>
                  </a:solidFill>
                  <a:latin typeface="微软雅黑" panose="020B0503020204020204" charset="-122"/>
                  <a:ea typeface="微软雅黑" panose="020B0503020204020204" charset="-122"/>
                  <a:cs typeface="黑体" panose="02010609060101010101" charset="-122"/>
                </a:rPr>
                <a:t>Part 02.</a:t>
              </a:r>
              <a:endParaRPr lang="en-US" sz="1200" b="1">
                <a:solidFill>
                  <a:srgbClr val="D4BB6E"/>
                </a:solidFill>
                <a:latin typeface="微软雅黑" panose="020B0503020204020204" charset="-122"/>
                <a:ea typeface="微软雅黑" panose="020B0503020204020204" charset="-122"/>
                <a:cs typeface="黑体" panose="02010609060101010101" charset="-122"/>
              </a:endParaRPr>
            </a:p>
          </p:txBody>
        </p:sp>
      </p:grpSp>
      <p:sp>
        <p:nvSpPr>
          <p:cNvPr id="1806666194" name="文本框 49"/>
          <p:cNvSpPr txBox="1"/>
          <p:nvPr/>
        </p:nvSpPr>
        <p:spPr bwMode="auto">
          <a:xfrm>
            <a:off x="1155065" y="1625600"/>
            <a:ext cx="2836545" cy="400110"/>
          </a:xfrm>
          <a:prstGeom prst="rect">
            <a:avLst/>
          </a:prstGeom>
          <a:noFill/>
        </p:spPr>
        <p:txBody>
          <a:bodyPr wrap="square">
            <a:spAutoFit/>
          </a:bodyPr>
          <a:lstStyle/>
          <a:p>
            <a:pPr>
              <a:defRPr/>
            </a:pPr>
            <a:r>
              <a:rPr lang="en-US" altLang="zh-CN" sz="2000" b="1" dirty="0">
                <a:solidFill>
                  <a:srgbClr val="D4BB6E"/>
                </a:solidFill>
                <a:latin typeface="微软雅黑" panose="020B0503020204020204" charset="-122"/>
                <a:ea typeface="微软雅黑" panose="020B0503020204020204" charset="-122"/>
                <a:cs typeface="黑体" panose="02010609060101010101" charset="-122"/>
              </a:rPr>
              <a:t>Marketing and IS</a:t>
            </a:r>
            <a:endParaRPr lang="zh-CN" sz="2000" b="1" dirty="0">
              <a:solidFill>
                <a:srgbClr val="D4BB6E"/>
              </a:solidFill>
              <a:latin typeface="微软雅黑" panose="020B0503020204020204" charset="-122"/>
              <a:ea typeface="微软雅黑" panose="020B0503020204020204" charset="-122"/>
              <a:cs typeface="黑体" panose="02010609060101010101" charset="-122"/>
            </a:endParaRPr>
          </a:p>
        </p:txBody>
      </p:sp>
      <p:sp>
        <p:nvSpPr>
          <p:cNvPr id="578296577" name="文本框 50"/>
          <p:cNvSpPr txBox="1"/>
          <p:nvPr/>
        </p:nvSpPr>
        <p:spPr bwMode="auto">
          <a:xfrm>
            <a:off x="1155065" y="2290445"/>
            <a:ext cx="4399915" cy="1509324"/>
          </a:xfrm>
          <a:prstGeom prst="rect">
            <a:avLst/>
          </a:prstGeom>
          <a:noFill/>
        </p:spPr>
        <p:txBody>
          <a:bodyPr vert="horz" wrap="square" rtlCol="0">
            <a:spAutoFit/>
          </a:bodyPr>
          <a:lstStyle/>
          <a:p>
            <a:pPr>
              <a:lnSpc>
                <a:spcPct val="130000"/>
              </a:lnSpc>
              <a:defRPr/>
            </a:pPr>
            <a:r>
              <a:rPr lang="zh-CN" altLang="en-US" sz="1200" spc="100" dirty="0">
                <a:solidFill>
                  <a:srgbClr val="000000">
                    <a:lumMod val="50000"/>
                    <a:lumOff val="50000"/>
                  </a:srgbClr>
                </a:solidFill>
                <a:latin typeface="微软雅黑" panose="020B0503020204020204" charset="-122"/>
                <a:ea typeface="微软雅黑" panose="020B0503020204020204" charset="-122"/>
                <a:cs typeface="黑体" panose="02010609060101010101" charset="-122"/>
              </a:rPr>
              <a:t>情感分析主要用于挖掘用户生成内容（</a:t>
            </a:r>
            <a:r>
              <a:rPr lang="en-US" altLang="zh-CN" sz="1200" spc="100" dirty="0">
                <a:solidFill>
                  <a:srgbClr val="000000">
                    <a:lumMod val="50000"/>
                    <a:lumOff val="50000"/>
                  </a:srgbClr>
                </a:solidFill>
                <a:latin typeface="微软雅黑" panose="020B0503020204020204" charset="-122"/>
                <a:ea typeface="微软雅黑" panose="020B0503020204020204" charset="-122"/>
                <a:cs typeface="黑体" panose="02010609060101010101" charset="-122"/>
              </a:rPr>
              <a:t>UGC</a:t>
            </a:r>
            <a:r>
              <a:rPr lang="zh-CN" altLang="en-US" sz="1200" spc="100" dirty="0">
                <a:solidFill>
                  <a:srgbClr val="000000">
                    <a:lumMod val="50000"/>
                    <a:lumOff val="50000"/>
                  </a:srgbClr>
                </a:solidFill>
                <a:latin typeface="微软雅黑" panose="020B0503020204020204" charset="-122"/>
                <a:ea typeface="微软雅黑" panose="020B0503020204020204" charset="-122"/>
                <a:cs typeface="黑体" panose="02010609060101010101" charset="-122"/>
              </a:rPr>
              <a:t>）中的态度、情绪和评价信息，从而服务于企业决策、用户行为理解及平台治理等实践需求。在消费者行为和品牌管理研究中，情感分析帮助研究者评估用户情绪与产品体验之间的关联。在信息系统研究中，情感特征经常被用于刻画用户体验、平台互动行为及信息价值。</a:t>
            </a:r>
            <a:endParaRPr lang="zh-CN" sz="1200" spc="100" dirty="0">
              <a:solidFill>
                <a:srgbClr val="000000">
                  <a:lumMod val="50000"/>
                  <a:lumOff val="50000"/>
                </a:srgbClr>
              </a:solidFill>
              <a:latin typeface="微软雅黑" panose="020B0503020204020204" charset="-122"/>
              <a:ea typeface="微软雅黑" panose="020B0503020204020204" charset="-122"/>
              <a:cs typeface="黑体" panose="02010609060101010101" charset="-122"/>
            </a:endParaRPr>
          </a:p>
        </p:txBody>
      </p:sp>
      <p:sp>
        <p:nvSpPr>
          <p:cNvPr id="687185391" name="平行四边形 51"/>
          <p:cNvSpPr/>
          <p:nvPr/>
        </p:nvSpPr>
        <p:spPr bwMode="auto">
          <a:xfrm>
            <a:off x="5094277" y="1615647"/>
            <a:ext cx="364923" cy="377508"/>
          </a:xfrm>
          <a:prstGeom prst="parallelogram">
            <a:avLst>
              <a:gd name="adj" fmla="val 24138"/>
            </a:avLst>
          </a:prstGeom>
          <a:solidFill>
            <a:srgbClr val="D4BB6E">
              <a:alpha val="57000"/>
            </a:srgbClr>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cxnSp>
        <p:nvCxnSpPr>
          <p:cNvPr id="1314158458" name="直接连接符 52"/>
          <p:cNvCxnSpPr/>
          <p:nvPr/>
        </p:nvCxnSpPr>
        <p:spPr bwMode="auto">
          <a:xfrm>
            <a:off x="1200150" y="2169160"/>
            <a:ext cx="4354830" cy="0"/>
          </a:xfrm>
          <a:prstGeom prst="line">
            <a:avLst/>
          </a:prstGeom>
          <a:ln w="11430">
            <a:solidFill>
              <a:srgbClr val="D4BB6E"/>
            </a:solidFill>
          </a:ln>
        </p:spPr>
        <p:style>
          <a:lnRef idx="1">
            <a:srgbClr val="376FFF"/>
          </a:lnRef>
          <a:fillRef idx="0">
            <a:srgbClr val="376FFF"/>
          </a:fillRef>
          <a:effectRef idx="0">
            <a:srgbClr val="376FFF"/>
          </a:effectRef>
          <a:fontRef idx="minor">
            <a:srgbClr val="000000"/>
          </a:fontRef>
        </p:style>
      </p:cxnSp>
      <p:pic>
        <p:nvPicPr>
          <p:cNvPr id="4" name="图片 3"/>
          <p:cNvPicPr>
            <a:picLocks noChangeAspect="1"/>
          </p:cNvPicPr>
          <p:nvPr/>
        </p:nvPicPr>
        <p:blipFill>
          <a:blip r:embed="rId2"/>
          <a:stretch>
            <a:fillRect/>
          </a:stretch>
        </p:blipFill>
        <p:spPr>
          <a:xfrm>
            <a:off x="6096000" y="2081297"/>
            <a:ext cx="5810972" cy="362670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98039530"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04180121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046854754" name="文本框 17"/>
          <p:cNvSpPr txBox="1"/>
          <p:nvPr/>
        </p:nvSpPr>
        <p:spPr bwMode="auto">
          <a:xfrm rot="20700000">
            <a:off x="151765" y="144463"/>
            <a:ext cx="1009650" cy="645160"/>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01</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964732526" name="文本框 18"/>
          <p:cNvSpPr txBox="1"/>
          <p:nvPr/>
        </p:nvSpPr>
        <p:spPr bwMode="auto">
          <a:xfrm>
            <a:off x="1530350" y="317500"/>
            <a:ext cx="4191000" cy="460375"/>
          </a:xfrm>
          <a:prstGeom prst="rect">
            <a:avLst/>
          </a:prstGeom>
          <a:noFill/>
        </p:spPr>
        <p:txBody>
          <a:bodyPr wrap="square" rtlCol="0">
            <a:spAutoFit/>
          </a:bodyPr>
          <a:lstStyle/>
          <a:p>
            <a:pPr>
              <a:defRPr/>
            </a:pPr>
            <a:r>
              <a:rPr lang="zh-CN" altLang="en-US" sz="2400" b="1" dirty="0">
                <a:solidFill>
                  <a:schemeClr val="bg1"/>
                </a:solidFill>
                <a:latin typeface="微软雅黑" panose="020B0503020204020204" charset="-122"/>
                <a:ea typeface="微软雅黑" panose="020B0503020204020204" charset="-122"/>
                <a:cs typeface="思源黑体 CN Normal"/>
              </a:rPr>
              <a:t>情感分析的应用场景</a:t>
            </a:r>
            <a:endParaRPr lang="zh-CN" sz="2400" b="1" dirty="0">
              <a:solidFill>
                <a:schemeClr val="bg1"/>
              </a:solidFill>
              <a:latin typeface="微软雅黑" panose="020B0503020204020204" charset="-122"/>
              <a:ea typeface="微软雅黑" panose="020B0503020204020204" charset="-122"/>
              <a:cs typeface="思源黑体 CN Normal"/>
            </a:endParaRPr>
          </a:p>
        </p:txBody>
      </p:sp>
      <p:pic>
        <p:nvPicPr>
          <p:cNvPr id="56640993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333060494" name="平行四边形 32"/>
          <p:cNvSpPr/>
          <p:nvPr/>
        </p:nvSpPr>
        <p:spPr bwMode="auto">
          <a:xfrm>
            <a:off x="3222973" y="3894650"/>
            <a:ext cx="2859969" cy="1779076"/>
          </a:xfrm>
          <a:prstGeom prst="parallelogram">
            <a:avLst>
              <a:gd name="adj" fmla="val 25821"/>
            </a:avLst>
          </a:prstGeom>
          <a:solidFill>
            <a:srgbClr val="D4BB6E"/>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1567862317" name="矩形 34"/>
          <p:cNvSpPr/>
          <p:nvPr/>
        </p:nvSpPr>
        <p:spPr bwMode="auto">
          <a:xfrm>
            <a:off x="3539484" y="4374223"/>
            <a:ext cx="2226945" cy="1269258"/>
          </a:xfrm>
          <a:prstGeom prst="rect">
            <a:avLst/>
          </a:prstGeom>
        </p:spPr>
        <p:txBody>
          <a:bodyPr wrap="square">
            <a:spAutoFit/>
          </a:bodyPr>
          <a:lstStyle/>
          <a:p>
            <a:pPr algn="just">
              <a:lnSpc>
                <a:spcPct val="130000"/>
              </a:lnSpc>
              <a:defRPr/>
            </a:pPr>
            <a:r>
              <a:rPr lang="en-US" altLang="zh-CN" sz="1200" spc="100" dirty="0">
                <a:solidFill>
                  <a:schemeClr val="bg1"/>
                </a:solidFill>
                <a:latin typeface="等线" panose="02010600030101010101" pitchFamily="2" charset="-122"/>
                <a:ea typeface="微软雅黑" panose="020B0503020204020204" charset="-122"/>
                <a:cs typeface="Times New Roman" panose="02020603050405020304" charset="0"/>
              </a:rPr>
              <a:t>Huang</a:t>
            </a:r>
            <a:r>
              <a:rPr lang="zh-CN" altLang="en-US" sz="1200" spc="100" dirty="0">
                <a:solidFill>
                  <a:schemeClr val="bg1"/>
                </a:solidFill>
                <a:latin typeface="等线" panose="02010600030101010101" pitchFamily="2" charset="-122"/>
                <a:ea typeface="微软雅黑" panose="020B0503020204020204" charset="-122"/>
                <a:cs typeface="Times New Roman" panose="02020603050405020304" charset="0"/>
              </a:rPr>
              <a:t>等（</a:t>
            </a:r>
            <a:r>
              <a:rPr lang="en-US" altLang="zh-CN" sz="1200" spc="100" dirty="0">
                <a:solidFill>
                  <a:schemeClr val="bg1"/>
                </a:solidFill>
                <a:latin typeface="等线" panose="02010600030101010101" pitchFamily="2" charset="-122"/>
                <a:ea typeface="微软雅黑" panose="020B0503020204020204" charset="-122"/>
                <a:cs typeface="Times New Roman" panose="02020603050405020304" charset="0"/>
              </a:rPr>
              <a:t>2019</a:t>
            </a:r>
            <a:r>
              <a:rPr lang="zh-CN" altLang="en-US" sz="1200" spc="100" dirty="0">
                <a:solidFill>
                  <a:schemeClr val="bg1"/>
                </a:solidFill>
                <a:latin typeface="等线" panose="02010600030101010101" pitchFamily="2" charset="-122"/>
                <a:ea typeface="微软雅黑" panose="020B0503020204020204" charset="-122"/>
                <a:cs typeface="Times New Roman" panose="02020603050405020304" charset="0"/>
              </a:rPr>
              <a:t>）</a:t>
            </a:r>
            <a:r>
              <a:rPr lang="zh-CN" altLang="en-US" sz="1200" dirty="0">
                <a:solidFill>
                  <a:schemeClr val="bg1"/>
                </a:solidFill>
              </a:rPr>
              <a:t>通用预训练模型 </a:t>
            </a:r>
            <a:r>
              <a:rPr lang="en-US" altLang="zh-CN" sz="1200" dirty="0">
                <a:solidFill>
                  <a:schemeClr val="bg1"/>
                </a:solidFill>
              </a:rPr>
              <a:t>BERT </a:t>
            </a:r>
            <a:r>
              <a:rPr lang="zh-CN" altLang="en-US" sz="1200" dirty="0">
                <a:solidFill>
                  <a:schemeClr val="bg1"/>
                </a:solidFill>
              </a:rPr>
              <a:t>应用于金融新闻 </a:t>
            </a:r>
            <a:r>
              <a:rPr lang="en-US" altLang="zh-CN" sz="1200" dirty="0">
                <a:solidFill>
                  <a:schemeClr val="bg1"/>
                </a:solidFill>
              </a:rPr>
              <a:t>/ </a:t>
            </a:r>
            <a:r>
              <a:rPr lang="zh-CN" altLang="en-US" sz="1200" dirty="0">
                <a:solidFill>
                  <a:schemeClr val="bg1"/>
                </a:solidFill>
              </a:rPr>
              <a:t>社交媒体文本，构建“金融情绪指数”，并结合 </a:t>
            </a:r>
            <a:r>
              <a:rPr lang="en-US" altLang="zh-CN" sz="1200" dirty="0">
                <a:solidFill>
                  <a:schemeClr val="bg1"/>
                </a:solidFill>
              </a:rPr>
              <a:t>LSTM </a:t>
            </a:r>
            <a:r>
              <a:rPr lang="zh-CN" altLang="en-US" sz="1200" dirty="0">
                <a:solidFill>
                  <a:schemeClr val="bg1"/>
                </a:solidFill>
              </a:rPr>
              <a:t>模型，尝试预测个股收益。</a:t>
            </a:r>
            <a:endParaRPr lang="zh-CN" sz="1200" spc="100" dirty="0">
              <a:solidFill>
                <a:schemeClr val="bg1"/>
              </a:solidFill>
              <a:latin typeface="微软雅黑" panose="020B0503020204020204" charset="-122"/>
              <a:ea typeface="微软雅黑" panose="020B0503020204020204" charset="-122"/>
              <a:cs typeface="黑体" panose="02010609060101010101" charset="-122"/>
            </a:endParaRPr>
          </a:p>
        </p:txBody>
      </p:sp>
      <p:sp>
        <p:nvSpPr>
          <p:cNvPr id="1029503700" name="平行四边形 35"/>
          <p:cNvSpPr/>
          <p:nvPr/>
        </p:nvSpPr>
        <p:spPr bwMode="auto">
          <a:xfrm>
            <a:off x="569944" y="3894650"/>
            <a:ext cx="2859969" cy="1779076"/>
          </a:xfrm>
          <a:prstGeom prst="parallelogram">
            <a:avLst>
              <a:gd name="adj" fmla="val 25821"/>
            </a:avLst>
          </a:prstGeom>
          <a:solidFill>
            <a:srgbClr val="7E6F52"/>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grpSp>
        <p:nvGrpSpPr>
          <p:cNvPr id="1034699507" name="组合 36"/>
          <p:cNvGrpSpPr/>
          <p:nvPr/>
        </p:nvGrpSpPr>
        <p:grpSpPr bwMode="auto">
          <a:xfrm>
            <a:off x="1160780" y="4082415"/>
            <a:ext cx="949295" cy="294348"/>
            <a:chOff x="1841" y="6345"/>
            <a:chExt cx="2088" cy="648"/>
          </a:xfrm>
        </p:grpSpPr>
        <p:sp>
          <p:nvSpPr>
            <p:cNvPr id="38" name="矩形: 圆角 57"/>
            <p:cNvSpPr/>
            <p:nvPr/>
          </p:nvSpPr>
          <p:spPr bwMode="auto">
            <a:xfrm>
              <a:off x="1841" y="6345"/>
              <a:ext cx="2063" cy="6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45" name="文本框 44"/>
            <p:cNvSpPr txBox="1"/>
            <p:nvPr/>
          </p:nvSpPr>
          <p:spPr bwMode="auto">
            <a:xfrm>
              <a:off x="2020" y="6371"/>
              <a:ext cx="1909" cy="580"/>
            </a:xfrm>
            <a:prstGeom prst="rect">
              <a:avLst/>
            </a:prstGeom>
            <a:noFill/>
          </p:spPr>
          <p:txBody>
            <a:bodyPr wrap="square"/>
            <a:lstStyle/>
            <a:p>
              <a:pPr>
                <a:defRPr/>
              </a:pPr>
              <a:r>
                <a:rPr lang="en-US" sz="1200" b="1">
                  <a:solidFill>
                    <a:srgbClr val="7E6F52"/>
                  </a:solidFill>
                  <a:latin typeface="微软雅黑" panose="020B0503020204020204" charset="-122"/>
                  <a:ea typeface="微软雅黑" panose="020B0503020204020204" charset="-122"/>
                  <a:cs typeface="黑体" panose="02010609060101010101" charset="-122"/>
                </a:rPr>
                <a:t>Part 01.</a:t>
              </a:r>
              <a:endParaRPr lang="en-US" sz="1200" b="1">
                <a:solidFill>
                  <a:srgbClr val="7E6F52"/>
                </a:solidFill>
                <a:latin typeface="微软雅黑" panose="020B0503020204020204" charset="-122"/>
                <a:ea typeface="微软雅黑" panose="020B0503020204020204" charset="-122"/>
                <a:cs typeface="黑体" panose="02010609060101010101" charset="-122"/>
              </a:endParaRPr>
            </a:p>
          </p:txBody>
        </p:sp>
      </p:grpSp>
      <p:sp>
        <p:nvSpPr>
          <p:cNvPr id="1434061910" name="矩形 45"/>
          <p:cNvSpPr/>
          <p:nvPr/>
        </p:nvSpPr>
        <p:spPr bwMode="auto">
          <a:xfrm>
            <a:off x="802640" y="4396360"/>
            <a:ext cx="2239010" cy="1200329"/>
          </a:xfrm>
          <a:prstGeom prst="rect">
            <a:avLst/>
          </a:prstGeom>
        </p:spPr>
        <p:txBody>
          <a:bodyPr wrap="square">
            <a:spAutoFit/>
          </a:bodyPr>
          <a:lstStyle/>
          <a:p>
            <a:pPr indent="266700" algn="just"/>
            <a:r>
              <a:rPr lang="en-US" altLang="zh-CN" sz="1200" kern="100" dirty="0">
                <a:effectLst/>
                <a:latin typeface="等线" panose="02010600030101010101" pitchFamily="2" charset="-122"/>
                <a:ea typeface="等线" panose="02010600030101010101" pitchFamily="2" charset="-122"/>
                <a:cs typeface="Times New Roman" panose="02020603050405020304" charset="0"/>
              </a:rPr>
              <a:t>Liu </a:t>
            </a:r>
            <a:r>
              <a:rPr lang="zh-CN" altLang="en-US" sz="1200" kern="100" dirty="0">
                <a:effectLst/>
                <a:latin typeface="等线" panose="02010600030101010101" pitchFamily="2" charset="-122"/>
                <a:ea typeface="等线" panose="02010600030101010101" pitchFamily="2" charset="-122"/>
                <a:cs typeface="Times New Roman" panose="02020603050405020304" charset="0"/>
              </a:rPr>
              <a:t>等（</a:t>
            </a:r>
            <a:r>
              <a:rPr lang="en-US" altLang="zh-CN" sz="1200" kern="100" dirty="0">
                <a:effectLst/>
                <a:latin typeface="等线" panose="02010600030101010101" pitchFamily="2" charset="-122"/>
                <a:ea typeface="等线" panose="02010600030101010101" pitchFamily="2" charset="-122"/>
                <a:cs typeface="Times New Roman" panose="02020603050405020304" charset="0"/>
              </a:rPr>
              <a:t>2014</a:t>
            </a:r>
            <a:r>
              <a:rPr lang="zh-CN" altLang="en-US" sz="1200" kern="100" dirty="0">
                <a:effectLst/>
                <a:latin typeface="等线" panose="02010600030101010101" pitchFamily="2" charset="-122"/>
                <a:ea typeface="等线" panose="02010600030101010101" pitchFamily="2" charset="-122"/>
                <a:cs typeface="Times New Roman" panose="02020603050405020304" charset="0"/>
              </a:rPr>
              <a:t>）对投资者情绪聚合方法进行系统综述，指出文本情绪在金融市场建模中的重要性。然而该领域也暴露出情感聚合方式不统一、噪声大、跨领域泛化能力弱等局限。</a:t>
            </a:r>
            <a:endParaRPr lang="zh-CN" altLang="zh-CN" sz="1200" kern="100" dirty="0">
              <a:effectLst/>
              <a:latin typeface="等线" panose="02010600030101010101" pitchFamily="2" charset="-122"/>
              <a:ea typeface="等线" panose="02010600030101010101" pitchFamily="2" charset="-122"/>
              <a:cs typeface="Times New Roman" panose="02020603050405020304" charset="0"/>
            </a:endParaRPr>
          </a:p>
        </p:txBody>
      </p:sp>
      <p:grpSp>
        <p:nvGrpSpPr>
          <p:cNvPr id="2005855706" name="组合 46"/>
          <p:cNvGrpSpPr/>
          <p:nvPr/>
        </p:nvGrpSpPr>
        <p:grpSpPr bwMode="auto">
          <a:xfrm>
            <a:off x="3781425" y="4079875"/>
            <a:ext cx="949295" cy="294348"/>
            <a:chOff x="1841" y="6345"/>
            <a:chExt cx="2088" cy="648"/>
          </a:xfrm>
        </p:grpSpPr>
        <p:sp>
          <p:nvSpPr>
            <p:cNvPr id="48" name="矩形: 圆角 57"/>
            <p:cNvSpPr/>
            <p:nvPr/>
          </p:nvSpPr>
          <p:spPr bwMode="auto">
            <a:xfrm>
              <a:off x="1841" y="6345"/>
              <a:ext cx="2063" cy="648"/>
            </a:xfrm>
            <a:prstGeom prst="roundRect">
              <a:avLst>
                <a:gd name="adj" fmla="val 50000"/>
              </a:avLst>
            </a:prstGeom>
            <a:solidFill>
              <a:srgbClr val="FFFFFF"/>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sp>
          <p:nvSpPr>
            <p:cNvPr id="49" name="文本框 48"/>
            <p:cNvSpPr txBox="1"/>
            <p:nvPr/>
          </p:nvSpPr>
          <p:spPr bwMode="auto">
            <a:xfrm>
              <a:off x="2020" y="6371"/>
              <a:ext cx="1909" cy="580"/>
            </a:xfrm>
            <a:prstGeom prst="rect">
              <a:avLst/>
            </a:prstGeom>
            <a:noFill/>
          </p:spPr>
          <p:txBody>
            <a:bodyPr wrap="square"/>
            <a:lstStyle/>
            <a:p>
              <a:pPr>
                <a:defRPr/>
              </a:pPr>
              <a:r>
                <a:rPr lang="en-US" sz="1200" b="1">
                  <a:solidFill>
                    <a:srgbClr val="D4BB6E"/>
                  </a:solidFill>
                  <a:latin typeface="微软雅黑" panose="020B0503020204020204" charset="-122"/>
                  <a:ea typeface="微软雅黑" panose="020B0503020204020204" charset="-122"/>
                  <a:cs typeface="黑体" panose="02010609060101010101" charset="-122"/>
                </a:rPr>
                <a:t>Part 02.</a:t>
              </a:r>
              <a:endParaRPr lang="en-US" sz="1200" b="1">
                <a:solidFill>
                  <a:srgbClr val="D4BB6E"/>
                </a:solidFill>
                <a:latin typeface="微软雅黑" panose="020B0503020204020204" charset="-122"/>
                <a:ea typeface="微软雅黑" panose="020B0503020204020204" charset="-122"/>
                <a:cs typeface="黑体" panose="02010609060101010101" charset="-122"/>
              </a:endParaRPr>
            </a:p>
          </p:txBody>
        </p:sp>
      </p:grpSp>
      <p:sp>
        <p:nvSpPr>
          <p:cNvPr id="1806666194" name="文本框 49"/>
          <p:cNvSpPr txBox="1"/>
          <p:nvPr/>
        </p:nvSpPr>
        <p:spPr bwMode="auto">
          <a:xfrm>
            <a:off x="1155065" y="1625600"/>
            <a:ext cx="2836545" cy="400110"/>
          </a:xfrm>
          <a:prstGeom prst="rect">
            <a:avLst/>
          </a:prstGeom>
          <a:noFill/>
        </p:spPr>
        <p:txBody>
          <a:bodyPr wrap="square">
            <a:spAutoFit/>
          </a:bodyPr>
          <a:lstStyle/>
          <a:p>
            <a:pPr>
              <a:defRPr/>
            </a:pPr>
            <a:r>
              <a:rPr lang="zh-CN" altLang="en-US" sz="2000" b="1" dirty="0">
                <a:solidFill>
                  <a:srgbClr val="D4BB6E"/>
                </a:solidFill>
                <a:latin typeface="微软雅黑" panose="020B0503020204020204" charset="-122"/>
                <a:ea typeface="微软雅黑" panose="020B0503020204020204" charset="-122"/>
                <a:cs typeface="黑体" panose="02010609060101010101" charset="-122"/>
              </a:rPr>
              <a:t>经济与金融</a:t>
            </a:r>
            <a:endParaRPr lang="zh-CN" sz="2000" b="1" dirty="0">
              <a:solidFill>
                <a:srgbClr val="D4BB6E"/>
              </a:solidFill>
              <a:latin typeface="微软雅黑" panose="020B0503020204020204" charset="-122"/>
              <a:ea typeface="微软雅黑" panose="020B0503020204020204" charset="-122"/>
              <a:cs typeface="黑体" panose="02010609060101010101" charset="-122"/>
            </a:endParaRPr>
          </a:p>
        </p:txBody>
      </p:sp>
      <p:sp>
        <p:nvSpPr>
          <p:cNvPr id="578296577" name="文本框 50"/>
          <p:cNvSpPr txBox="1"/>
          <p:nvPr/>
        </p:nvSpPr>
        <p:spPr bwMode="auto">
          <a:xfrm>
            <a:off x="1155065" y="2290445"/>
            <a:ext cx="4399915" cy="1272400"/>
          </a:xfrm>
          <a:prstGeom prst="rect">
            <a:avLst/>
          </a:prstGeom>
          <a:noFill/>
        </p:spPr>
        <p:txBody>
          <a:bodyPr vert="horz" wrap="square" rtlCol="0">
            <a:spAutoFit/>
          </a:bodyPr>
          <a:lstStyle/>
          <a:p>
            <a:pPr>
              <a:lnSpc>
                <a:spcPct val="130000"/>
              </a:lnSpc>
              <a:defRPr/>
            </a:pPr>
            <a:r>
              <a:rPr lang="zh-CN" altLang="en-US" sz="1200" b="0" i="0" dirty="0">
                <a:effectLst/>
                <a:latin typeface="Inter"/>
              </a:rPr>
              <a:t>情感分析的核心价值在于将非结构化文本（如新闻、社交媒体、政策文件）转化为</a:t>
            </a:r>
            <a:r>
              <a:rPr lang="zh-CN" altLang="en-US" sz="1200" b="1" i="0" dirty="0">
                <a:solidFill>
                  <a:srgbClr val="000000"/>
                </a:solidFill>
                <a:effectLst/>
                <a:latin typeface="Inter"/>
              </a:rPr>
              <a:t>可量化的情绪指标</a:t>
            </a:r>
            <a:r>
              <a:rPr lang="zh-CN" altLang="en-US" sz="1200" b="0" i="0" dirty="0">
                <a:effectLst/>
                <a:latin typeface="Inter"/>
              </a:rPr>
              <a:t>，成为预测宏观经济与市场波动的“先行变量”，这是当前重点研究方向。另外，情感分析为金融风险的实时监测与提前干预提供技术支撑，聚焦 “情感信号与风险事件的因果关联”。</a:t>
            </a:r>
            <a:endParaRPr lang="zh-CN" sz="1200" spc="100" dirty="0">
              <a:solidFill>
                <a:srgbClr val="000000">
                  <a:lumMod val="50000"/>
                  <a:lumOff val="50000"/>
                </a:srgbClr>
              </a:solidFill>
              <a:latin typeface="微软雅黑" panose="020B0503020204020204" charset="-122"/>
              <a:ea typeface="微软雅黑" panose="020B0503020204020204" charset="-122"/>
              <a:cs typeface="黑体" panose="02010609060101010101" charset="-122"/>
            </a:endParaRPr>
          </a:p>
        </p:txBody>
      </p:sp>
      <p:sp>
        <p:nvSpPr>
          <p:cNvPr id="687185391" name="平行四边形 51"/>
          <p:cNvSpPr/>
          <p:nvPr/>
        </p:nvSpPr>
        <p:spPr bwMode="auto">
          <a:xfrm>
            <a:off x="5094277" y="1615647"/>
            <a:ext cx="364923" cy="377508"/>
          </a:xfrm>
          <a:prstGeom prst="parallelogram">
            <a:avLst>
              <a:gd name="adj" fmla="val 24138"/>
            </a:avLst>
          </a:prstGeom>
          <a:solidFill>
            <a:srgbClr val="D4BB6E">
              <a:alpha val="57000"/>
            </a:srgbClr>
          </a:solidFill>
          <a:ln>
            <a:noFill/>
            <a:prstDash val="solid"/>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defRPr/>
            </a:pPr>
            <a:endParaRPr lang="zh-CN">
              <a:cs typeface="黑体" panose="02010609060101010101" charset="-122"/>
            </a:endParaRPr>
          </a:p>
        </p:txBody>
      </p:sp>
      <p:cxnSp>
        <p:nvCxnSpPr>
          <p:cNvPr id="1314158458" name="直接连接符 52"/>
          <p:cNvCxnSpPr/>
          <p:nvPr/>
        </p:nvCxnSpPr>
        <p:spPr bwMode="auto">
          <a:xfrm>
            <a:off x="1200150" y="2169160"/>
            <a:ext cx="4354830" cy="0"/>
          </a:xfrm>
          <a:prstGeom prst="line">
            <a:avLst/>
          </a:prstGeom>
          <a:ln w="11430">
            <a:solidFill>
              <a:srgbClr val="D4BB6E"/>
            </a:solidFill>
          </a:ln>
        </p:spPr>
        <p:style>
          <a:lnRef idx="1">
            <a:srgbClr val="376FFF"/>
          </a:lnRef>
          <a:fillRef idx="0">
            <a:srgbClr val="376FFF"/>
          </a:fillRef>
          <a:effectRef idx="0">
            <a:srgbClr val="376FFF"/>
          </a:effectRef>
          <a:fontRef idx="minor">
            <a:srgbClr val="000000"/>
          </a:fontRef>
        </p:style>
      </p:cxnSp>
      <p:pic>
        <p:nvPicPr>
          <p:cNvPr id="3" name="图片 2"/>
          <p:cNvPicPr>
            <a:picLocks noChangeAspect="1"/>
          </p:cNvPicPr>
          <p:nvPr/>
        </p:nvPicPr>
        <p:blipFill>
          <a:blip r:embed="rId2"/>
          <a:stretch>
            <a:fillRect/>
          </a:stretch>
        </p:blipFill>
        <p:spPr>
          <a:xfrm>
            <a:off x="6264265" y="2926645"/>
            <a:ext cx="5599044" cy="167782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58228351"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22448342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668964305" name="文本框 17"/>
          <p:cNvSpPr txBox="1"/>
          <p:nvPr/>
        </p:nvSpPr>
        <p:spPr bwMode="auto">
          <a:xfrm rot="20700000">
            <a:off x="151765" y="144463"/>
            <a:ext cx="1009650" cy="645160"/>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01</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896445361" name="文本框 18"/>
          <p:cNvSpPr txBox="1"/>
          <p:nvPr/>
        </p:nvSpPr>
        <p:spPr bwMode="auto">
          <a:xfrm>
            <a:off x="1530350" y="317500"/>
            <a:ext cx="4191000" cy="460375"/>
          </a:xfrm>
          <a:prstGeom prst="rect">
            <a:avLst/>
          </a:prstGeom>
          <a:noFill/>
        </p:spPr>
        <p:txBody>
          <a:bodyPr wrap="square" rtlCol="0">
            <a:spAutoFit/>
          </a:bodyPr>
          <a:lstStyle/>
          <a:p>
            <a:pPr>
              <a:defRPr/>
            </a:pPr>
            <a:r>
              <a:rPr lang="zh-CN" altLang="en-US" sz="2400" b="1" dirty="0">
                <a:solidFill>
                  <a:schemeClr val="bg1"/>
                </a:solidFill>
                <a:latin typeface="微软雅黑" panose="020B0503020204020204" charset="-122"/>
                <a:ea typeface="微软雅黑" panose="020B0503020204020204" charset="-122"/>
                <a:cs typeface="思源黑体 CN Normal"/>
              </a:rPr>
              <a:t>中文</a:t>
            </a:r>
            <a:r>
              <a:rPr lang="en-US" altLang="zh-CN" sz="2400" b="1" dirty="0">
                <a:solidFill>
                  <a:schemeClr val="bg1"/>
                </a:solidFill>
                <a:latin typeface="微软雅黑" panose="020B0503020204020204" charset="-122"/>
                <a:ea typeface="微软雅黑" panose="020B0503020204020204" charset="-122"/>
                <a:cs typeface="思源黑体 CN Normal"/>
              </a:rPr>
              <a:t>NLP</a:t>
            </a:r>
            <a:endParaRPr lang="zh-CN" sz="2400" b="1" dirty="0">
              <a:solidFill>
                <a:schemeClr val="bg1"/>
              </a:solidFill>
              <a:latin typeface="微软雅黑" panose="020B0503020204020204" charset="-122"/>
              <a:ea typeface="微软雅黑" panose="020B0503020204020204" charset="-122"/>
              <a:cs typeface="思源黑体 CN Normal"/>
            </a:endParaRPr>
          </a:p>
        </p:txBody>
      </p:sp>
      <p:pic>
        <p:nvPicPr>
          <p:cNvPr id="100616487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sp>
        <p:nvSpPr>
          <p:cNvPr id="1551360241" name="平行四边形 28"/>
          <p:cNvSpPr/>
          <p:nvPr/>
        </p:nvSpPr>
        <p:spPr bwMode="auto">
          <a:xfrm>
            <a:off x="1208405" y="5093970"/>
            <a:ext cx="2088514" cy="109220"/>
          </a:xfrm>
          <a:prstGeom prst="parallelogram">
            <a:avLst>
              <a:gd name="adj" fmla="val 0"/>
            </a:avLst>
          </a:prstGeom>
          <a:gradFill>
            <a:gsLst>
              <a:gs pos="0">
                <a:srgbClr val="D4BB6E">
                  <a:alpha val="0"/>
                </a:srgbClr>
              </a:gs>
              <a:gs pos="100000">
                <a:srgbClr val="D4BB6E"/>
              </a:gs>
            </a:gsLst>
            <a:lin ang="10800000" scaled="1"/>
          </a:gradFill>
          <a:ln>
            <a:noFill/>
          </a:ln>
        </p:spPr>
        <p:style>
          <a:lnRef idx="2">
            <a:srgbClr val="6F8356">
              <a:shade val="50000"/>
            </a:srgbClr>
          </a:lnRef>
          <a:fillRef idx="1">
            <a:srgbClr val="6F8356"/>
          </a:fillRef>
          <a:effectRef idx="0">
            <a:srgbClr val="6F8356"/>
          </a:effectRef>
          <a:fontRef idx="minor">
            <a:srgbClr val="FFFFFF"/>
          </a:fontRef>
        </p:style>
        <p:txBody>
          <a:bodyPr rtlCol="0" anchor="ctr"/>
          <a:lstStyle/>
          <a:p>
            <a:pPr algn="ctr">
              <a:defRPr/>
            </a:pPr>
            <a:endParaRPr lang="zh-CN">
              <a:latin typeface="微软雅黑" panose="020B0503020204020204" charset="-122"/>
              <a:ea typeface="微软雅黑" panose="020B0503020204020204" charset="-122"/>
              <a:cs typeface="思源黑体 CN Regular"/>
            </a:endParaRPr>
          </a:p>
        </p:txBody>
      </p:sp>
      <p:sp>
        <p:nvSpPr>
          <p:cNvPr id="215534902" name="任意多边形 132"/>
          <p:cNvSpPr/>
          <p:nvPr/>
        </p:nvSpPr>
        <p:spPr bwMode="auto">
          <a:xfrm>
            <a:off x="1208405" y="1303020"/>
            <a:ext cx="4879340" cy="3081655"/>
          </a:xfrm>
          <a:custGeom>
            <a:avLst/>
            <a:gdLst/>
            <a:ahLst/>
            <a:cxnLst>
              <a:cxn ang="3">
                <a:pos x="hc" y="t"/>
              </a:cxn>
              <a:cxn ang="cd2">
                <a:pos x="l" y="vc"/>
              </a:cxn>
              <a:cxn ang="cd4">
                <a:pos x="hc" y="b"/>
              </a:cxn>
              <a:cxn ang="0">
                <a:pos x="r" y="vc"/>
              </a:cxn>
            </a:cxnLst>
            <a:rect l="l" t="t" r="r" b="b"/>
            <a:pathLst>
              <a:path w="5403" h="3421" extrusionOk="0">
                <a:moveTo>
                  <a:pt x="0" y="0"/>
                </a:moveTo>
                <a:lnTo>
                  <a:pt x="5034" y="0"/>
                </a:lnTo>
                <a:lnTo>
                  <a:pt x="5034" y="1394"/>
                </a:lnTo>
                <a:lnTo>
                  <a:pt x="5403" y="1711"/>
                </a:lnTo>
                <a:lnTo>
                  <a:pt x="5034" y="2027"/>
                </a:lnTo>
                <a:lnTo>
                  <a:pt x="5034" y="3421"/>
                </a:lnTo>
                <a:lnTo>
                  <a:pt x="0" y="3421"/>
                </a:lnTo>
                <a:lnTo>
                  <a:pt x="0" y="0"/>
                </a:lnTo>
                <a:close/>
              </a:path>
            </a:pathLst>
          </a:custGeom>
          <a:gradFill>
            <a:gsLst>
              <a:gs pos="0">
                <a:srgbClr val="7E6F52"/>
              </a:gs>
              <a:gs pos="61000">
                <a:srgbClr val="A99560">
                  <a:alpha val="100000"/>
                </a:srgbClr>
              </a:gs>
              <a:gs pos="100000">
                <a:srgbClr val="D4BB6E"/>
              </a:gs>
            </a:gsLst>
            <a:lin ang="13500000" scaled="0"/>
          </a:gradFill>
          <a:ln>
            <a:noFill/>
          </a:ln>
        </p:spPr>
        <p:style>
          <a:lnRef idx="2">
            <a:srgbClr val="6F8356">
              <a:shade val="50000"/>
            </a:srgbClr>
          </a:lnRef>
          <a:fillRef idx="1">
            <a:srgbClr val="6F8356"/>
          </a:fillRef>
          <a:effectRef idx="0">
            <a:srgbClr val="6F8356"/>
          </a:effectRef>
          <a:fontRef idx="minor">
            <a:srgbClr val="FFFFFF"/>
          </a:fontRef>
        </p:style>
        <p:txBody>
          <a:bodyPr wrap="square" rtlCol="0" anchor="ctr">
            <a:noAutofit/>
          </a:bodyPr>
          <a:lstStyle/>
          <a:p>
            <a:pPr algn="ctr">
              <a:defRPr/>
            </a:pPr>
            <a:endParaRPr lang="zh-CN">
              <a:cs typeface="思源黑体 CN Regular"/>
            </a:endParaRPr>
          </a:p>
        </p:txBody>
      </p:sp>
      <p:sp>
        <p:nvSpPr>
          <p:cNvPr id="71872583" name="文本框 11"/>
          <p:cNvSpPr txBox="1"/>
          <p:nvPr/>
        </p:nvSpPr>
        <p:spPr bwMode="auto">
          <a:xfrm>
            <a:off x="1208404" y="5476240"/>
            <a:ext cx="9281795" cy="1050290"/>
          </a:xfrm>
          <a:prstGeom prst="rect">
            <a:avLst/>
          </a:prstGeom>
          <a:noFill/>
          <a:ln w="9525">
            <a:noFill/>
          </a:ln>
        </p:spPr>
        <p:txBody>
          <a:bodyPr wrap="square">
            <a:normAutofit/>
          </a:bodyPr>
          <a:lstStyle/>
          <a:p>
            <a:pPr lvl="0" algn="l">
              <a:lnSpc>
                <a:spcPct val="130000"/>
              </a:lnSpc>
              <a:spcAft>
                <a:spcPts val="1000"/>
              </a:spcAft>
              <a:buClrTx/>
              <a:buSzTx/>
              <a:buFontTx/>
              <a:defRPr/>
            </a:pPr>
            <a:r>
              <a:rPr lang="zh-CN" altLang="en-US" sz="1600" b="0" i="0" dirty="0">
                <a:solidFill>
                  <a:srgbClr val="666666"/>
                </a:solidFill>
                <a:effectLst/>
                <a:latin typeface="微软雅黑" panose="020B0503020204020204" charset="-122"/>
                <a:ea typeface="微软雅黑" panose="020B0503020204020204" charset="-122"/>
              </a:rPr>
              <a:t>姜富伟等（</a:t>
            </a:r>
            <a:r>
              <a:rPr lang="en-US" altLang="zh-CN" sz="1600" b="0" i="0" dirty="0">
                <a:solidFill>
                  <a:srgbClr val="666666"/>
                </a:solidFill>
                <a:effectLst/>
                <a:latin typeface="微软雅黑" panose="020B0503020204020204" charset="-122"/>
                <a:ea typeface="微软雅黑" panose="020B0503020204020204" charset="-122"/>
              </a:rPr>
              <a:t>2024</a:t>
            </a:r>
            <a:r>
              <a:rPr lang="zh-CN" altLang="en-US" sz="1600" b="0" i="0" dirty="0">
                <a:solidFill>
                  <a:srgbClr val="666666"/>
                </a:solidFill>
                <a:effectLst/>
                <a:latin typeface="微软雅黑" panose="020B0503020204020204" charset="-122"/>
                <a:ea typeface="微软雅黑" panose="020B0503020204020204" charset="-122"/>
              </a:rPr>
              <a:t>）创新性地融合结构化金融市场数据和非结构化金融文本大数据，并结合中国特色金融市场的独特特征，训练了一个更适用于我国金融领域的中文金融大语言模型，并开展金融市场情绪测度和资产价格风险预测。</a:t>
            </a:r>
            <a:endParaRPr lang="zh-CN" sz="1600" spc="150" dirty="0">
              <a:solidFill>
                <a:srgbClr val="000000">
                  <a:lumMod val="75000"/>
                  <a:lumOff val="25000"/>
                </a:srgbClr>
              </a:solidFill>
              <a:latin typeface="微软雅黑" panose="020B0503020204020204" charset="-122"/>
              <a:ea typeface="微软雅黑" panose="020B0503020204020204" charset="-122"/>
              <a:cs typeface="思源黑体 CN Regular"/>
            </a:endParaRPr>
          </a:p>
        </p:txBody>
      </p:sp>
      <p:sp>
        <p:nvSpPr>
          <p:cNvPr id="156202227" name="文本框 9"/>
          <p:cNvSpPr txBox="1"/>
          <p:nvPr/>
        </p:nvSpPr>
        <p:spPr bwMode="auto">
          <a:xfrm>
            <a:off x="1208405" y="4844440"/>
            <a:ext cx="2877711" cy="323165"/>
          </a:xfrm>
          <a:prstGeom prst="rect">
            <a:avLst/>
          </a:prstGeom>
          <a:noFill/>
        </p:spPr>
        <p:txBody>
          <a:bodyPr wrap="none" bIns="0" rtlCol="0" anchor="ctr" anchorCtr="0">
            <a:spAutoFit/>
          </a:bodyPr>
          <a:lstStyle/>
          <a:p>
            <a:pPr algn="l">
              <a:buClrTx/>
              <a:buSzTx/>
              <a:buFontTx/>
              <a:defRPr/>
            </a:pPr>
            <a:r>
              <a:rPr lang="zh-CN" altLang="en-US" b="1" spc="300" dirty="0">
                <a:solidFill>
                  <a:srgbClr val="7E6F52"/>
                </a:solidFill>
                <a:latin typeface="微软雅黑" panose="020B0503020204020204" charset="-122"/>
                <a:ea typeface="微软雅黑" panose="020B0503020204020204" charset="-122"/>
                <a:cs typeface="思源黑体 CN Regular"/>
              </a:rPr>
              <a:t>中文预训练模型的应用</a:t>
            </a:r>
            <a:endParaRPr lang="zh-CN" b="1" spc="300" dirty="0">
              <a:solidFill>
                <a:srgbClr val="7E6F52"/>
              </a:solidFill>
              <a:latin typeface="微软雅黑" panose="020B0503020204020204" charset="-122"/>
              <a:ea typeface="微软雅黑" panose="020B0503020204020204" charset="-122"/>
              <a:cs typeface="思源黑体 CN Regular"/>
            </a:endParaRPr>
          </a:p>
        </p:txBody>
      </p:sp>
      <p:sp>
        <p:nvSpPr>
          <p:cNvPr id="1763280260" name="文本框 5"/>
          <p:cNvSpPr txBox="1"/>
          <p:nvPr/>
        </p:nvSpPr>
        <p:spPr bwMode="auto">
          <a:xfrm>
            <a:off x="2172970" y="2279650"/>
            <a:ext cx="2513329" cy="476250"/>
          </a:xfrm>
          <a:prstGeom prst="rect">
            <a:avLst/>
          </a:prstGeom>
          <a:noFill/>
        </p:spPr>
        <p:txBody>
          <a:bodyPr wrap="square" bIns="0" rtlCol="0" anchor="ctr" anchorCtr="0">
            <a:spAutoFit/>
          </a:bodyPr>
          <a:lstStyle/>
          <a:p>
            <a:pPr algn="ctr">
              <a:defRPr/>
            </a:pPr>
            <a:r>
              <a:rPr lang="zh-CN" altLang="en-US" sz="2800" spc="300" dirty="0">
                <a:solidFill>
                  <a:srgbClr val="FFFFFF"/>
                </a:solidFill>
                <a:latin typeface="思源黑体 CN Bold"/>
                <a:ea typeface="思源黑体 CN Bold"/>
                <a:cs typeface="思源黑体 CN Regular"/>
              </a:rPr>
              <a:t>中文</a:t>
            </a:r>
            <a:r>
              <a:rPr lang="en-US" altLang="zh-CN" sz="2800" spc="300" dirty="0">
                <a:solidFill>
                  <a:srgbClr val="FFFFFF"/>
                </a:solidFill>
                <a:latin typeface="思源黑体 CN Bold"/>
                <a:ea typeface="思源黑体 CN Bold"/>
                <a:cs typeface="思源黑体 CN Regular"/>
              </a:rPr>
              <a:t>BERT</a:t>
            </a:r>
            <a:endParaRPr lang="zh-CN" sz="2800" spc="300" dirty="0">
              <a:solidFill>
                <a:srgbClr val="FFFFFF"/>
              </a:solidFill>
              <a:latin typeface="思源黑体 CN Bold"/>
              <a:ea typeface="思源黑体 CN Bold"/>
              <a:cs typeface="思源黑体 CN Regular"/>
            </a:endParaRPr>
          </a:p>
        </p:txBody>
      </p:sp>
      <p:sp>
        <p:nvSpPr>
          <p:cNvPr id="1211013224" name="文本框 19"/>
          <p:cNvSpPr txBox="1"/>
          <p:nvPr/>
        </p:nvSpPr>
        <p:spPr bwMode="auto">
          <a:xfrm>
            <a:off x="2151380" y="2797810"/>
            <a:ext cx="2795270" cy="348750"/>
          </a:xfrm>
          <a:prstGeom prst="rect">
            <a:avLst/>
          </a:prstGeom>
          <a:noFill/>
        </p:spPr>
        <p:txBody>
          <a:bodyPr wrap="square" rtlCol="0" anchor="t">
            <a:spAutoFit/>
          </a:bodyPr>
          <a:lstStyle/>
          <a:p>
            <a:pPr lvl="0" algn="ctr">
              <a:lnSpc>
                <a:spcPct val="130000"/>
              </a:lnSpc>
              <a:spcAft>
                <a:spcPts val="1000"/>
              </a:spcAft>
              <a:buClrTx/>
              <a:buSzTx/>
              <a:buFontTx/>
              <a:defRPr/>
            </a:pPr>
            <a:r>
              <a:rPr lang="zh-CN" altLang="en-US" sz="1400" spc="150" dirty="0">
                <a:solidFill>
                  <a:srgbClr val="FFFFFF">
                    <a:alpha val="80000"/>
                  </a:srgbClr>
                </a:solidFill>
                <a:latin typeface="思源黑体 CN Regular"/>
                <a:ea typeface="思源黑体 CN Regular"/>
                <a:cs typeface="思源黑体 CN Regular"/>
              </a:rPr>
              <a:t>新词大量涌现、语义灵活性强</a:t>
            </a:r>
            <a:endParaRPr lang="zh-CN" sz="1400" spc="150" dirty="0">
              <a:solidFill>
                <a:srgbClr val="FFFFFF">
                  <a:alpha val="80000"/>
                </a:srgbClr>
              </a:solidFill>
              <a:latin typeface="思源黑体 CN Regular"/>
              <a:ea typeface="思源黑体 CN Regular"/>
              <a:cs typeface="思源黑体 CN Regular"/>
            </a:endParaRPr>
          </a:p>
        </p:txBody>
      </p:sp>
      <p:grpSp>
        <p:nvGrpSpPr>
          <p:cNvPr id="931482673" name="组合 10"/>
          <p:cNvGrpSpPr/>
          <p:nvPr/>
        </p:nvGrpSpPr>
        <p:grpSpPr bwMode="auto">
          <a:xfrm>
            <a:off x="11046460" y="5646420"/>
            <a:ext cx="1438141" cy="1438141"/>
            <a:chOff x="16961" y="8142"/>
            <a:chExt cx="2865" cy="2865"/>
          </a:xfrm>
        </p:grpSpPr>
        <p:sp>
          <p:nvSpPr>
            <p:cNvPr id="13" name="椭圆 12"/>
            <p:cNvSpPr/>
            <p:nvPr/>
          </p:nvSpPr>
          <p:spPr bwMode="auto">
            <a:xfrm>
              <a:off x="16961" y="8142"/>
              <a:ext cx="2865" cy="2865"/>
            </a:xfrm>
            <a:prstGeom prst="ellipse">
              <a:avLst/>
            </a:prstGeom>
            <a:solidFill>
              <a:srgbClr val="ECEBD7">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latin typeface="微软雅黑" panose="020B0503020204020204" charset="-122"/>
                <a:ea typeface="微软雅黑" panose="020B0503020204020204" charset="-122"/>
                <a:cs typeface="思源黑体 CN Normal"/>
              </a:endParaRPr>
            </a:p>
          </p:txBody>
        </p:sp>
        <p:pic>
          <p:nvPicPr>
            <p:cNvPr id="14" name="图片 13" descr="建筑-14"/>
            <p:cNvPicPr>
              <a:picLocks noChangeAspect="1"/>
            </p:cNvPicPr>
            <p:nvPr/>
          </p:nvPicPr>
          <p:blipFill rotWithShape="1">
            <a:blip r:embed="rId2"/>
            <a:stretch>
              <a:fillRect/>
            </a:stretch>
          </p:blipFill>
          <p:spPr bwMode="auto">
            <a:xfrm>
              <a:off x="17615" y="8787"/>
              <a:ext cx="1586" cy="1553"/>
            </a:xfrm>
            <a:prstGeom prst="rect">
              <a:avLst/>
            </a:prstGeom>
            <a:effectLst>
              <a:outerShdw blurRad="50800" dist="12700" dir="2700000" algn="tl" rotWithShape="0">
                <a:prstClr val="black">
                  <a:alpha val="25000"/>
                </a:prstClr>
              </a:outerShdw>
            </a:effectLst>
          </p:spPr>
        </p:pic>
      </p:grpSp>
      <p:pic>
        <p:nvPicPr>
          <p:cNvPr id="2" name="图片 1"/>
          <p:cNvPicPr>
            <a:picLocks noChangeAspect="1"/>
          </p:cNvPicPr>
          <p:nvPr/>
        </p:nvPicPr>
        <p:blipFill>
          <a:blip r:embed="rId3"/>
          <a:stretch>
            <a:fillRect/>
          </a:stretch>
        </p:blipFill>
        <p:spPr>
          <a:xfrm>
            <a:off x="5673725" y="1252220"/>
            <a:ext cx="4895748" cy="320040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317671370" name="椭圆 58"/>
          <p:cNvSpPr/>
          <p:nvPr/>
        </p:nvSpPr>
        <p:spPr bwMode="auto">
          <a:xfrm>
            <a:off x="-169588" y="-134620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804568749"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1981113714" name="文本框 17"/>
          <p:cNvSpPr txBox="1"/>
          <p:nvPr/>
        </p:nvSpPr>
        <p:spPr bwMode="auto">
          <a:xfrm rot="20700000">
            <a:off x="151765" y="144463"/>
            <a:ext cx="1009650" cy="645160"/>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01</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856657948" name="文本框 18"/>
          <p:cNvSpPr txBox="1"/>
          <p:nvPr/>
        </p:nvSpPr>
        <p:spPr bwMode="auto">
          <a:xfrm>
            <a:off x="1530350" y="317500"/>
            <a:ext cx="4191000" cy="460375"/>
          </a:xfrm>
          <a:prstGeom prst="rect">
            <a:avLst/>
          </a:prstGeom>
          <a:noFill/>
        </p:spPr>
        <p:txBody>
          <a:bodyPr wrap="square" rtlCol="0">
            <a:spAutoFit/>
          </a:bodyPr>
          <a:lstStyle/>
          <a:p>
            <a:pPr>
              <a:defRPr/>
            </a:pPr>
            <a:r>
              <a:rPr lang="zh-CN" altLang="en-US" sz="2400" b="1" dirty="0">
                <a:solidFill>
                  <a:schemeClr val="bg1"/>
                </a:solidFill>
                <a:latin typeface="微软雅黑" panose="020B0503020204020204" charset="-122"/>
                <a:ea typeface="微软雅黑" panose="020B0503020204020204" charset="-122"/>
                <a:cs typeface="思源黑体 CN Normal"/>
              </a:rPr>
              <a:t>中文</a:t>
            </a:r>
            <a:r>
              <a:rPr lang="en-US" altLang="zh-CN" sz="2400" b="1" dirty="0">
                <a:solidFill>
                  <a:schemeClr val="bg1"/>
                </a:solidFill>
                <a:latin typeface="微软雅黑" panose="020B0503020204020204" charset="-122"/>
                <a:ea typeface="微软雅黑" panose="020B0503020204020204" charset="-122"/>
                <a:cs typeface="思源黑体 CN Normal"/>
              </a:rPr>
              <a:t>NLP</a:t>
            </a:r>
            <a:endParaRPr lang="zh-CN" sz="2400" b="1" dirty="0">
              <a:solidFill>
                <a:schemeClr val="bg1"/>
              </a:solidFill>
              <a:latin typeface="微软雅黑" panose="020B0503020204020204" charset="-122"/>
              <a:ea typeface="微软雅黑" panose="020B0503020204020204" charset="-122"/>
              <a:cs typeface="思源黑体 CN Normal"/>
            </a:endParaRPr>
          </a:p>
        </p:txBody>
      </p:sp>
      <p:pic>
        <p:nvPicPr>
          <p:cNvPr id="1103328506"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grpSp>
        <p:nvGrpSpPr>
          <p:cNvPr id="1799857512" name="组合 10"/>
          <p:cNvGrpSpPr/>
          <p:nvPr/>
        </p:nvGrpSpPr>
        <p:grpSpPr bwMode="auto">
          <a:xfrm>
            <a:off x="11046460" y="5646420"/>
            <a:ext cx="1438141" cy="1438141"/>
            <a:chOff x="16961" y="8142"/>
            <a:chExt cx="2865" cy="2865"/>
          </a:xfrm>
        </p:grpSpPr>
        <p:sp>
          <p:nvSpPr>
            <p:cNvPr id="13" name="椭圆 12"/>
            <p:cNvSpPr/>
            <p:nvPr/>
          </p:nvSpPr>
          <p:spPr bwMode="auto">
            <a:xfrm>
              <a:off x="16961" y="8142"/>
              <a:ext cx="2865" cy="2865"/>
            </a:xfrm>
            <a:prstGeom prst="ellipse">
              <a:avLst/>
            </a:prstGeom>
            <a:solidFill>
              <a:srgbClr val="ECEBD7">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latin typeface="微软雅黑" panose="020B0503020204020204" charset="-122"/>
                <a:ea typeface="微软雅黑" panose="020B0503020204020204" charset="-122"/>
                <a:cs typeface="思源黑体 CN Normal"/>
              </a:endParaRPr>
            </a:p>
          </p:txBody>
        </p:sp>
        <p:pic>
          <p:nvPicPr>
            <p:cNvPr id="14" name="图片 13" descr="建筑-14"/>
            <p:cNvPicPr>
              <a:picLocks noChangeAspect="1"/>
            </p:cNvPicPr>
            <p:nvPr/>
          </p:nvPicPr>
          <p:blipFill rotWithShape="1">
            <a:blip r:embed="rId2"/>
            <a:stretch>
              <a:fillRect/>
            </a:stretch>
          </p:blipFill>
          <p:spPr bwMode="auto">
            <a:xfrm>
              <a:off x="17615" y="8787"/>
              <a:ext cx="1586" cy="1553"/>
            </a:xfrm>
            <a:prstGeom prst="rect">
              <a:avLst/>
            </a:prstGeom>
            <a:effectLst>
              <a:outerShdw blurRad="50800" dist="12700" dir="2700000" algn="tl" rotWithShape="0">
                <a:prstClr val="black">
                  <a:alpha val="25000"/>
                </a:prstClr>
              </a:outerShdw>
            </a:effectLst>
          </p:spPr>
        </p:pic>
      </p:grpSp>
      <p:sp>
        <p:nvSpPr>
          <p:cNvPr id="1419680756" name="文本框 45"/>
          <p:cNvSpPr txBox="1"/>
          <p:nvPr/>
        </p:nvSpPr>
        <p:spPr bwMode="auto">
          <a:xfrm>
            <a:off x="1158716" y="4970780"/>
            <a:ext cx="2360930" cy="322579"/>
          </a:xfrm>
          <a:prstGeom prst="rect">
            <a:avLst/>
          </a:prstGeom>
          <a:noFill/>
        </p:spPr>
        <p:txBody>
          <a:bodyPr wrap="square" bIns="0" rtlCol="0" anchor="ctr" anchorCtr="0">
            <a:spAutoFit/>
          </a:bodyPr>
          <a:lstStyle/>
          <a:p>
            <a:pPr algn="ctr">
              <a:defRPr/>
            </a:pPr>
            <a:r>
              <a:rPr lang="zh-CN" altLang="en-US" b="1" spc="300" dirty="0">
                <a:solidFill>
                  <a:srgbClr val="7E6F52"/>
                </a:solidFill>
                <a:latin typeface="微软雅黑" panose="020B0503020204020204" charset="-122"/>
                <a:ea typeface="微软雅黑" panose="020B0503020204020204" charset="-122"/>
                <a:cs typeface="思源黑体 CN Normal"/>
              </a:rPr>
              <a:t>华为</a:t>
            </a:r>
            <a:r>
              <a:rPr lang="en-US" altLang="zh-CN" b="1" spc="300" dirty="0">
                <a:solidFill>
                  <a:srgbClr val="7E6F52"/>
                </a:solidFill>
                <a:latin typeface="微软雅黑" panose="020B0503020204020204" charset="-122"/>
                <a:ea typeface="微软雅黑" panose="020B0503020204020204" charset="-122"/>
                <a:cs typeface="思源黑体 CN Normal"/>
              </a:rPr>
              <a:t>P20</a:t>
            </a:r>
            <a:r>
              <a:rPr lang="zh-CN" altLang="en-US" b="1" spc="300" dirty="0">
                <a:solidFill>
                  <a:srgbClr val="7E6F52"/>
                </a:solidFill>
                <a:latin typeface="微软雅黑" panose="020B0503020204020204" charset="-122"/>
                <a:ea typeface="微软雅黑" panose="020B0503020204020204" charset="-122"/>
                <a:cs typeface="思源黑体 CN Normal"/>
              </a:rPr>
              <a:t>的情感圈</a:t>
            </a:r>
            <a:endParaRPr lang="zh-CN" b="1" spc="300" dirty="0">
              <a:solidFill>
                <a:srgbClr val="7E6F52"/>
              </a:solidFill>
              <a:latin typeface="微软雅黑" panose="020B0503020204020204" charset="-122"/>
              <a:ea typeface="微软雅黑" panose="020B0503020204020204" charset="-122"/>
              <a:cs typeface="思源黑体 CN Normal"/>
            </a:endParaRPr>
          </a:p>
        </p:txBody>
      </p:sp>
      <p:sp>
        <p:nvSpPr>
          <p:cNvPr id="261893802" name="文本框 19"/>
          <p:cNvSpPr txBox="1"/>
          <p:nvPr/>
        </p:nvSpPr>
        <p:spPr bwMode="auto">
          <a:xfrm>
            <a:off x="521257" y="5363952"/>
            <a:ext cx="3688714" cy="1029193"/>
          </a:xfrm>
          <a:prstGeom prst="rect">
            <a:avLst/>
          </a:prstGeom>
          <a:noFill/>
        </p:spPr>
        <p:txBody>
          <a:bodyPr wrap="square" rtlCol="0" anchor="t" anchorCtr="0">
            <a:spAutoFit/>
          </a:bodyPr>
          <a:lstStyle/>
          <a:p>
            <a:pPr lvl="0" algn="ctr">
              <a:lnSpc>
                <a:spcPct val="130000"/>
              </a:lnSpc>
              <a:spcAft>
                <a:spcPts val="1000"/>
              </a:spcAft>
              <a:buClrTx/>
              <a:buSzTx/>
              <a:buFontTx/>
              <a:defRPr/>
            </a:pPr>
            <a:r>
              <a:rPr lang="zh-CN" altLang="en-US" sz="1200" spc="150" dirty="0">
                <a:latin typeface="+mn-ea"/>
                <a:cs typeface="思源黑体 CN Normal"/>
              </a:rPr>
              <a:t>情感圈中的“爱”具有正面情感和较高的重要性</a:t>
            </a:r>
            <a:r>
              <a:rPr lang="en-US" altLang="zh-CN" sz="1200" spc="150" dirty="0">
                <a:latin typeface="+mn-ea"/>
                <a:cs typeface="思源黑体 CN Normal"/>
              </a:rPr>
              <a:t>,</a:t>
            </a:r>
            <a:r>
              <a:rPr lang="zh-CN" altLang="en-US" sz="1200" spc="150" dirty="0">
                <a:latin typeface="+mn-ea"/>
                <a:cs typeface="思源黑体 CN Normal"/>
              </a:rPr>
              <a:t>因为表示“爱”的点位于强正面情感象限</a:t>
            </a:r>
            <a:r>
              <a:rPr lang="en-US" altLang="zh-CN" sz="1200" spc="150" dirty="0">
                <a:latin typeface="+mn-ea"/>
                <a:cs typeface="思源黑体 CN Normal"/>
              </a:rPr>
              <a:t>,</a:t>
            </a:r>
            <a:r>
              <a:rPr lang="zh-CN" altLang="en-US" sz="1200" spc="150" dirty="0">
                <a:latin typeface="+mn-ea"/>
                <a:cs typeface="思源黑体 CN Normal"/>
              </a:rPr>
              <a:t>离原点的距离较远。词语“生动”也具有正面情感</a:t>
            </a:r>
            <a:r>
              <a:rPr lang="en-US" altLang="zh-CN" sz="1200" spc="150" dirty="0">
                <a:latin typeface="+mn-ea"/>
                <a:cs typeface="思源黑体 CN Normal"/>
              </a:rPr>
              <a:t>,</a:t>
            </a:r>
            <a:r>
              <a:rPr lang="zh-CN" altLang="en-US" sz="1200" spc="150" dirty="0">
                <a:latin typeface="+mn-ea"/>
                <a:cs typeface="思源黑体 CN Normal"/>
              </a:rPr>
              <a:t>但它的情感强度和重要性都不如词语“爱”</a:t>
            </a:r>
            <a:endParaRPr lang="zh-CN" sz="1200" spc="150" dirty="0">
              <a:latin typeface="+mn-ea"/>
              <a:cs typeface="思源黑体 CN Normal"/>
            </a:endParaRPr>
          </a:p>
        </p:txBody>
      </p:sp>
      <p:sp>
        <p:nvSpPr>
          <p:cNvPr id="1569661933" name="文本框 32"/>
          <p:cNvSpPr txBox="1"/>
          <p:nvPr/>
        </p:nvSpPr>
        <p:spPr bwMode="auto">
          <a:xfrm>
            <a:off x="5575936" y="4970780"/>
            <a:ext cx="2360930" cy="322579"/>
          </a:xfrm>
          <a:prstGeom prst="rect">
            <a:avLst/>
          </a:prstGeom>
          <a:noFill/>
        </p:spPr>
        <p:txBody>
          <a:bodyPr wrap="square" bIns="0" rtlCol="0" anchor="ctr" anchorCtr="0">
            <a:spAutoFit/>
          </a:bodyPr>
          <a:lstStyle/>
          <a:p>
            <a:pPr algn="ctr">
              <a:defRPr/>
            </a:pPr>
            <a:r>
              <a:rPr lang="zh-CN" altLang="en-US" b="1" spc="300" dirty="0">
                <a:solidFill>
                  <a:srgbClr val="7E6F52"/>
                </a:solidFill>
                <a:latin typeface="微软雅黑" panose="020B0503020204020204" charset="-122"/>
                <a:ea typeface="微软雅黑" panose="020B0503020204020204" charset="-122"/>
                <a:cs typeface="思源黑体 CN Normal"/>
              </a:rPr>
              <a:t>情感圈模型</a:t>
            </a:r>
            <a:endParaRPr lang="zh-CN" b="1" spc="300" dirty="0">
              <a:solidFill>
                <a:srgbClr val="7E6F52"/>
              </a:solidFill>
              <a:latin typeface="微软雅黑" panose="020B0503020204020204" charset="-122"/>
              <a:ea typeface="微软雅黑" panose="020B0503020204020204" charset="-122"/>
              <a:cs typeface="思源黑体 CN Normal"/>
            </a:endParaRPr>
          </a:p>
        </p:txBody>
      </p:sp>
      <p:sp>
        <p:nvSpPr>
          <p:cNvPr id="286885913" name="文本框 33"/>
          <p:cNvSpPr txBox="1"/>
          <p:nvPr/>
        </p:nvSpPr>
        <p:spPr bwMode="auto">
          <a:xfrm>
            <a:off x="4983642" y="5357640"/>
            <a:ext cx="3688714" cy="1029193"/>
          </a:xfrm>
          <a:prstGeom prst="rect">
            <a:avLst/>
          </a:prstGeom>
          <a:noFill/>
        </p:spPr>
        <p:txBody>
          <a:bodyPr wrap="square" rtlCol="0" anchor="t" anchorCtr="0">
            <a:spAutoFit/>
          </a:bodyPr>
          <a:lstStyle/>
          <a:p>
            <a:pPr lvl="0" algn="ctr">
              <a:lnSpc>
                <a:spcPct val="130000"/>
              </a:lnSpc>
              <a:spcAft>
                <a:spcPts val="1000"/>
              </a:spcAft>
              <a:buClrTx/>
              <a:buSzTx/>
              <a:buFontTx/>
              <a:defRPr/>
            </a:pPr>
            <a:r>
              <a:rPr lang="zh-CN" altLang="en-US" sz="1200" dirty="0"/>
              <a:t>使用这种圆形 表示词语上下文语义</a:t>
            </a:r>
            <a:r>
              <a:rPr lang="en-US" altLang="zh-CN" sz="1200" dirty="0"/>
              <a:t>,</a:t>
            </a:r>
            <a:r>
              <a:rPr lang="zh-CN" altLang="en-US" sz="1200" dirty="0"/>
              <a:t>主要基于它能提供三角属性评估词语 的情感极性和强度。它还能够分别计算上下文词语对目标词语的情感极性和强度影响</a:t>
            </a:r>
            <a:r>
              <a:rPr lang="en-US" altLang="zh-CN" sz="1200" dirty="0"/>
              <a:t>,</a:t>
            </a:r>
            <a:r>
              <a:rPr lang="zh-CN" altLang="en-US" sz="1200" dirty="0"/>
              <a:t>这是传统的向量表示方法难以做到的。</a:t>
            </a:r>
            <a:endParaRPr lang="zh-CN" sz="1200" spc="150" dirty="0">
              <a:solidFill>
                <a:schemeClr val="tx1">
                  <a:lumMod val="50000"/>
                  <a:lumOff val="50000"/>
                </a:schemeClr>
              </a:solidFill>
              <a:latin typeface="微软雅黑" panose="020B0503020204020204" charset="-122"/>
              <a:ea typeface="微软雅黑" panose="020B0503020204020204" charset="-122"/>
              <a:cs typeface="思源黑体 CN Normal"/>
            </a:endParaRPr>
          </a:p>
        </p:txBody>
      </p:sp>
      <p:sp>
        <p:nvSpPr>
          <p:cNvPr id="1179979939" name="矩形 3"/>
          <p:cNvSpPr/>
          <p:nvPr/>
        </p:nvSpPr>
        <p:spPr bwMode="auto">
          <a:xfrm>
            <a:off x="9651365" y="1816735"/>
            <a:ext cx="1856105" cy="4614544"/>
          </a:xfrm>
          <a:prstGeom prst="rect">
            <a:avLst/>
          </a:prstGeom>
          <a:solidFill>
            <a:srgbClr val="D4B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atin typeface="微软雅黑" panose="020B0503020204020204" charset="-122"/>
              <a:ea typeface="微软雅黑" panose="020B0503020204020204" charset="-122"/>
              <a:cs typeface="思源黑体 CN Normal"/>
            </a:endParaRPr>
          </a:p>
        </p:txBody>
      </p:sp>
      <p:sp>
        <p:nvSpPr>
          <p:cNvPr id="539027798" name="文本框 78"/>
          <p:cNvSpPr txBox="1"/>
          <p:nvPr/>
        </p:nvSpPr>
        <p:spPr bwMode="auto">
          <a:xfrm>
            <a:off x="9821228" y="3029585"/>
            <a:ext cx="1516380" cy="2876172"/>
          </a:xfrm>
          <a:prstGeom prst="rect">
            <a:avLst/>
          </a:prstGeom>
          <a:noFill/>
        </p:spPr>
        <p:txBody>
          <a:bodyPr wrap="square" lIns="90170" tIns="46990" rIns="90170" bIns="46990" rtlCol="0" anchor="t" anchorCtr="0">
            <a:spAutoFit/>
          </a:bodyPr>
          <a:lstStyle/>
          <a:p>
            <a:pPr algn="ctr">
              <a:lnSpc>
                <a:spcPct val="130000"/>
              </a:lnSpc>
              <a:spcAft>
                <a:spcPts val="1000"/>
              </a:spcAft>
              <a:defRPr/>
            </a:pPr>
            <a:r>
              <a:rPr lang="zh-CN" altLang="en-US" sz="1000" spc="150" dirty="0">
                <a:solidFill>
                  <a:schemeClr val="bg1"/>
                </a:solidFill>
                <a:latin typeface="微软雅黑" panose="020B0503020204020204" charset="-122"/>
                <a:ea typeface="微软雅黑" panose="020B0503020204020204" charset="-122"/>
                <a:cs typeface="思源黑体 CN Heavy"/>
              </a:rPr>
              <a:t>史伟等（</a:t>
            </a:r>
            <a:r>
              <a:rPr lang="en-US" altLang="zh-CN" sz="1000" spc="150" dirty="0">
                <a:solidFill>
                  <a:schemeClr val="bg1"/>
                </a:solidFill>
                <a:latin typeface="微软雅黑" panose="020B0503020204020204" charset="-122"/>
                <a:ea typeface="微软雅黑" panose="020B0503020204020204" charset="-122"/>
                <a:cs typeface="思源黑体 CN Heavy"/>
              </a:rPr>
              <a:t>2021</a:t>
            </a:r>
            <a:r>
              <a:rPr lang="zh-CN" altLang="en-US" sz="1000" spc="150" dirty="0">
                <a:solidFill>
                  <a:schemeClr val="bg1"/>
                </a:solidFill>
                <a:latin typeface="微软雅黑" panose="020B0503020204020204" charset="-122"/>
                <a:ea typeface="微软雅黑" panose="020B0503020204020204" charset="-122"/>
                <a:cs typeface="思源黑体 CN Heavy"/>
              </a:rPr>
              <a:t>）提出一种考虑语境的基于情感本体和情感圈的微博短文本情感分析方法。采用情感圈方法考虑不同语境中词语的共现模式</a:t>
            </a:r>
            <a:r>
              <a:rPr lang="en-US" altLang="zh-CN" sz="1000" spc="150" dirty="0">
                <a:solidFill>
                  <a:schemeClr val="bg1"/>
                </a:solidFill>
                <a:latin typeface="微软雅黑" panose="020B0503020204020204" charset="-122"/>
                <a:ea typeface="微软雅黑" panose="020B0503020204020204" charset="-122"/>
                <a:cs typeface="思源黑体 CN Heavy"/>
              </a:rPr>
              <a:t>,</a:t>
            </a:r>
            <a:r>
              <a:rPr lang="zh-CN" altLang="en-US" sz="1000" spc="150" dirty="0">
                <a:solidFill>
                  <a:schemeClr val="bg1"/>
                </a:solidFill>
                <a:latin typeface="微软雅黑" panose="020B0503020204020204" charset="-122"/>
                <a:ea typeface="微软雅黑" panose="020B0503020204020204" charset="-122"/>
                <a:cs typeface="思源黑体 CN Heavy"/>
              </a:rPr>
              <a:t>以捕获它们的语义并更新情感词语的极性和强度。结合已构建的情感本体和语义量化规则</a:t>
            </a:r>
            <a:r>
              <a:rPr lang="en-US" altLang="zh-CN" sz="1000" spc="150" dirty="0">
                <a:solidFill>
                  <a:schemeClr val="bg1"/>
                </a:solidFill>
                <a:latin typeface="微软雅黑" panose="020B0503020204020204" charset="-122"/>
                <a:ea typeface="微软雅黑" panose="020B0503020204020204" charset="-122"/>
                <a:cs typeface="思源黑体 CN Heavy"/>
              </a:rPr>
              <a:t>,</a:t>
            </a:r>
            <a:r>
              <a:rPr lang="zh-CN" altLang="en-US" sz="1000" spc="150" dirty="0">
                <a:solidFill>
                  <a:schemeClr val="bg1"/>
                </a:solidFill>
                <a:latin typeface="微软雅黑" panose="020B0503020204020204" charset="-122"/>
                <a:ea typeface="微软雅黑" panose="020B0503020204020204" charset="-122"/>
                <a:cs typeface="思源黑体 CN Heavy"/>
              </a:rPr>
              <a:t>建立考虑语义环境的微博短文本挖掘方法。</a:t>
            </a:r>
            <a:endParaRPr lang="zh-CN" sz="1000" spc="150" dirty="0">
              <a:solidFill>
                <a:schemeClr val="bg1"/>
              </a:solidFill>
              <a:latin typeface="微软雅黑" panose="020B0503020204020204" charset="-122"/>
              <a:ea typeface="微软雅黑" panose="020B0503020204020204" charset="-122"/>
              <a:cs typeface="思源黑体 CN Heavy"/>
            </a:endParaRPr>
          </a:p>
        </p:txBody>
      </p:sp>
      <p:sp>
        <p:nvSpPr>
          <p:cNvPr id="618686959" name="圆角矩形 9"/>
          <p:cNvSpPr/>
          <p:nvPr/>
        </p:nvSpPr>
        <p:spPr bwMode="auto">
          <a:xfrm>
            <a:off x="9859645" y="2425065"/>
            <a:ext cx="1440180" cy="394335"/>
          </a:xfrm>
          <a:prstGeom prst="roundRect">
            <a:avLst>
              <a:gd name="adj" fmla="val 50000"/>
            </a:avLst>
          </a:prstGeom>
          <a:solidFill>
            <a:srgbClr val="ECEBD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defRPr/>
            </a:pPr>
            <a:endParaRPr lang="zh-CN">
              <a:latin typeface="微软雅黑" panose="020B0503020204020204" charset="-122"/>
              <a:ea typeface="微软雅黑" panose="020B0503020204020204" charset="-122"/>
              <a:cs typeface="思源黑体 CN Heavy"/>
            </a:endParaRPr>
          </a:p>
        </p:txBody>
      </p:sp>
      <p:sp>
        <p:nvSpPr>
          <p:cNvPr id="947535941" name="文本框 67"/>
          <p:cNvSpPr txBox="1"/>
          <p:nvPr/>
        </p:nvSpPr>
        <p:spPr bwMode="auto">
          <a:xfrm>
            <a:off x="9950450" y="2476673"/>
            <a:ext cx="1257935" cy="292388"/>
          </a:xfrm>
          <a:prstGeom prst="rect">
            <a:avLst/>
          </a:prstGeom>
          <a:noFill/>
        </p:spPr>
        <p:txBody>
          <a:bodyPr wrap="square" bIns="0" rtlCol="0" anchor="ctr" anchorCtr="0">
            <a:spAutoFit/>
          </a:bodyPr>
          <a:lstStyle/>
          <a:p>
            <a:pPr algn="ctr">
              <a:defRPr/>
            </a:pPr>
            <a:r>
              <a:rPr lang="zh-CN" altLang="en-US" sz="1600" b="1" spc="300" dirty="0">
                <a:solidFill>
                  <a:srgbClr val="D4BB6E"/>
                </a:solidFill>
                <a:latin typeface="微软雅黑" panose="020B0503020204020204" charset="-122"/>
                <a:ea typeface="微软雅黑" panose="020B0503020204020204" charset="-122"/>
                <a:cs typeface="思源黑体 CN Normal"/>
              </a:rPr>
              <a:t>微博文本</a:t>
            </a:r>
            <a:endParaRPr lang="zh-CN" sz="1600" b="1" spc="300" dirty="0">
              <a:solidFill>
                <a:srgbClr val="D4BB6E"/>
              </a:solidFill>
              <a:latin typeface="微软雅黑" panose="020B0503020204020204" charset="-122"/>
              <a:ea typeface="微软雅黑" panose="020B0503020204020204" charset="-122"/>
              <a:cs typeface="思源黑体 CN Normal"/>
            </a:endParaRPr>
          </a:p>
        </p:txBody>
      </p:sp>
      <p:pic>
        <p:nvPicPr>
          <p:cNvPr id="2" name="图片 1"/>
          <p:cNvPicPr>
            <a:picLocks noChangeAspect="1"/>
          </p:cNvPicPr>
          <p:nvPr/>
        </p:nvPicPr>
        <p:blipFill>
          <a:blip r:embed="rId3"/>
          <a:stretch>
            <a:fillRect/>
          </a:stretch>
        </p:blipFill>
        <p:spPr>
          <a:xfrm>
            <a:off x="4209971" y="1662400"/>
            <a:ext cx="5349954" cy="2959940"/>
          </a:xfrm>
          <a:prstGeom prst="rect">
            <a:avLst/>
          </a:prstGeom>
        </p:spPr>
      </p:pic>
      <p:pic>
        <p:nvPicPr>
          <p:cNvPr id="3" name="图片 2"/>
          <p:cNvPicPr>
            <a:picLocks noChangeAspect="1"/>
          </p:cNvPicPr>
          <p:nvPr/>
        </p:nvPicPr>
        <p:blipFill>
          <a:blip r:embed="rId4"/>
          <a:stretch>
            <a:fillRect/>
          </a:stretch>
        </p:blipFill>
        <p:spPr>
          <a:xfrm>
            <a:off x="701525" y="1350010"/>
            <a:ext cx="3508446" cy="33591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160972202" name="椭圆 58"/>
          <p:cNvSpPr/>
          <p:nvPr/>
        </p:nvSpPr>
        <p:spPr bwMode="auto">
          <a:xfrm>
            <a:off x="-369570" y="-820420"/>
            <a:ext cx="2344420" cy="2344420"/>
          </a:xfrm>
          <a:prstGeom prst="ellipse">
            <a:avLst/>
          </a:prstGeom>
          <a:solidFill>
            <a:srgbClr val="D4BB6E">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cs typeface="思源黑体 CN Normal"/>
            </a:endParaRPr>
          </a:p>
        </p:txBody>
      </p:sp>
      <p:grpSp>
        <p:nvGrpSpPr>
          <p:cNvPr id="1298661565" name="组合 8"/>
          <p:cNvGrpSpPr/>
          <p:nvPr/>
        </p:nvGrpSpPr>
        <p:grpSpPr bwMode="auto">
          <a:xfrm>
            <a:off x="-97790" y="0"/>
            <a:ext cx="12299950" cy="933450"/>
            <a:chOff x="6121" y="1678"/>
            <a:chExt cx="19370" cy="1470"/>
          </a:xfrm>
        </p:grpSpPr>
        <p:sp>
          <p:nvSpPr>
            <p:cNvPr id="5" name="平行四边形 4"/>
            <p:cNvSpPr/>
            <p:nvPr/>
          </p:nvSpPr>
          <p:spPr bwMode="auto">
            <a:xfrm rot="16199999">
              <a:off x="7584" y="2177"/>
              <a:ext cx="1470" cy="472"/>
            </a:xfrm>
            <a:prstGeom prst="parallelogram">
              <a:avLst>
                <a:gd name="adj" fmla="val 76588"/>
              </a:avLst>
            </a:prstGeom>
            <a:solidFill>
              <a:srgbClr val="7E6F5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7" name="平行四边形 6"/>
            <p:cNvSpPr/>
            <p:nvPr/>
          </p:nvSpPr>
          <p:spPr bwMode="auto">
            <a:xfrm rot="20760000">
              <a:off x="6121" y="1913"/>
              <a:ext cx="2130" cy="1064"/>
            </a:xfrm>
            <a:prstGeom prst="parallelogram">
              <a:avLst>
                <a:gd name="adj" fmla="val 25000"/>
              </a:avLst>
            </a:prstGeom>
            <a:gradFill>
              <a:gsLst>
                <a:gs pos="0">
                  <a:srgbClr val="7E6F52">
                    <a:alpha val="53000"/>
                  </a:srgbClr>
                </a:gs>
                <a:gs pos="100000">
                  <a:srgbClr val="7E6F52"/>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sp>
          <p:nvSpPr>
            <p:cNvPr id="8" name="矩形 7"/>
            <p:cNvSpPr/>
            <p:nvPr/>
          </p:nvSpPr>
          <p:spPr bwMode="auto">
            <a:xfrm>
              <a:off x="8540" y="2032"/>
              <a:ext cx="16951" cy="1106"/>
            </a:xfrm>
            <a:prstGeom prst="rect">
              <a:avLst/>
            </a:prstGeom>
            <a:gradFill>
              <a:gsLst>
                <a:gs pos="0">
                  <a:srgbClr val="7E6F52"/>
                </a:gs>
                <a:gs pos="100000">
                  <a:srgbClr val="E0D5A3"/>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defRPr/>
              </a:pPr>
              <a:endParaRPr lang="zh-CN"/>
            </a:p>
          </p:txBody>
        </p:sp>
      </p:grpSp>
      <p:sp>
        <p:nvSpPr>
          <p:cNvPr id="2113928871" name="文本框 17"/>
          <p:cNvSpPr txBox="1"/>
          <p:nvPr/>
        </p:nvSpPr>
        <p:spPr bwMode="auto">
          <a:xfrm rot="20700000">
            <a:off x="151765" y="144463"/>
            <a:ext cx="1009650" cy="645160"/>
          </a:xfrm>
          <a:prstGeom prst="rect">
            <a:avLst/>
          </a:prstGeom>
          <a:noFill/>
          <a:ln w="9525">
            <a:noFill/>
          </a:ln>
        </p:spPr>
        <p:txBody>
          <a:bodyPr wrap="square" anchor="ctr" anchorCtr="0">
            <a:spAutoFit/>
          </a:bodyPr>
          <a:lstStyle/>
          <a:p>
            <a:pPr>
              <a:defRPr/>
            </a:pPr>
            <a:r>
              <a:rPr lang="en-US" sz="3600" b="1">
                <a:solidFill>
                  <a:schemeClr val="bg1"/>
                </a:solidFill>
                <a:latin typeface="微软雅黑" panose="020B0503020204020204" charset="-122"/>
                <a:ea typeface="微软雅黑" panose="020B0503020204020204" charset="-122"/>
                <a:cs typeface="思源黑体 CN Normal"/>
              </a:rPr>
              <a:t>01</a:t>
            </a:r>
            <a:endParaRPr lang="en-US" sz="3600" b="1">
              <a:solidFill>
                <a:schemeClr val="bg1"/>
              </a:solidFill>
              <a:latin typeface="微软雅黑" panose="020B0503020204020204" charset="-122"/>
              <a:ea typeface="微软雅黑" panose="020B0503020204020204" charset="-122"/>
              <a:cs typeface="思源黑体 CN Normal"/>
            </a:endParaRPr>
          </a:p>
        </p:txBody>
      </p:sp>
      <p:sp>
        <p:nvSpPr>
          <p:cNvPr id="1727239409" name="文本框 18"/>
          <p:cNvSpPr txBox="1"/>
          <p:nvPr/>
        </p:nvSpPr>
        <p:spPr bwMode="auto">
          <a:xfrm>
            <a:off x="1530350" y="317500"/>
            <a:ext cx="4191000" cy="460375"/>
          </a:xfrm>
          <a:prstGeom prst="rect">
            <a:avLst/>
          </a:prstGeom>
          <a:noFill/>
        </p:spPr>
        <p:txBody>
          <a:bodyPr wrap="square" rtlCol="0">
            <a:spAutoFit/>
          </a:bodyPr>
          <a:lstStyle/>
          <a:p>
            <a:pPr>
              <a:defRPr/>
            </a:pPr>
            <a:r>
              <a:rPr lang="zh-CN" altLang="en-US" sz="2400" b="1" dirty="0">
                <a:solidFill>
                  <a:schemeClr val="bg1"/>
                </a:solidFill>
                <a:latin typeface="微软雅黑" panose="020B0503020204020204" charset="-122"/>
                <a:ea typeface="微软雅黑" panose="020B0503020204020204" charset="-122"/>
                <a:cs typeface="思源黑体 CN Normal"/>
              </a:rPr>
              <a:t>参考文献</a:t>
            </a:r>
            <a:endParaRPr lang="zh-CN" sz="2400" b="1" dirty="0">
              <a:solidFill>
                <a:schemeClr val="bg1"/>
              </a:solidFill>
              <a:latin typeface="微软雅黑" panose="020B0503020204020204" charset="-122"/>
              <a:ea typeface="微软雅黑" panose="020B0503020204020204" charset="-122"/>
              <a:cs typeface="思源黑体 CN Normal"/>
            </a:endParaRPr>
          </a:p>
        </p:txBody>
      </p:sp>
      <p:pic>
        <p:nvPicPr>
          <p:cNvPr id="1516110791" name="图片 1" descr="建筑-10"/>
          <p:cNvPicPr>
            <a:picLocks noChangeAspect="1"/>
          </p:cNvPicPr>
          <p:nvPr/>
        </p:nvPicPr>
        <p:blipFill rotWithShape="1">
          <a:blip r:embed="rId1">
            <a:alphaModFix amt="60000"/>
          </a:blip>
          <a:stretch>
            <a:fillRect/>
          </a:stretch>
        </p:blipFill>
        <p:spPr bwMode="auto">
          <a:xfrm>
            <a:off x="10191750" y="182880"/>
            <a:ext cx="2113280" cy="815340"/>
          </a:xfrm>
          <a:prstGeom prst="rect">
            <a:avLst/>
          </a:prstGeom>
        </p:spPr>
      </p:pic>
      <p:grpSp>
        <p:nvGrpSpPr>
          <p:cNvPr id="811014870" name="组合 10"/>
          <p:cNvGrpSpPr/>
          <p:nvPr/>
        </p:nvGrpSpPr>
        <p:grpSpPr bwMode="auto">
          <a:xfrm>
            <a:off x="11046460" y="5646420"/>
            <a:ext cx="1438141" cy="1438141"/>
            <a:chOff x="16961" y="8142"/>
            <a:chExt cx="2865" cy="2865"/>
          </a:xfrm>
        </p:grpSpPr>
        <p:sp>
          <p:nvSpPr>
            <p:cNvPr id="13" name="椭圆 12"/>
            <p:cNvSpPr/>
            <p:nvPr/>
          </p:nvSpPr>
          <p:spPr bwMode="auto">
            <a:xfrm>
              <a:off x="16961" y="8142"/>
              <a:ext cx="2865" cy="2865"/>
            </a:xfrm>
            <a:prstGeom prst="ellipse">
              <a:avLst/>
            </a:prstGeom>
            <a:solidFill>
              <a:srgbClr val="ECEBD7">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solidFill>
                  <a:schemeClr val="lt1"/>
                </a:solidFill>
                <a:latin typeface="微软雅黑" panose="020B0503020204020204" charset="-122"/>
                <a:ea typeface="微软雅黑" panose="020B0503020204020204" charset="-122"/>
                <a:cs typeface="思源黑体 CN Normal"/>
              </a:endParaRPr>
            </a:p>
          </p:txBody>
        </p:sp>
        <p:pic>
          <p:nvPicPr>
            <p:cNvPr id="14" name="图片 13" descr="建筑-14"/>
            <p:cNvPicPr>
              <a:picLocks noChangeAspect="1"/>
            </p:cNvPicPr>
            <p:nvPr/>
          </p:nvPicPr>
          <p:blipFill rotWithShape="1">
            <a:blip r:embed="rId2"/>
            <a:stretch>
              <a:fillRect/>
            </a:stretch>
          </p:blipFill>
          <p:spPr bwMode="auto">
            <a:xfrm>
              <a:off x="17615" y="8787"/>
              <a:ext cx="1586" cy="1553"/>
            </a:xfrm>
            <a:prstGeom prst="rect">
              <a:avLst/>
            </a:prstGeom>
            <a:effectLst>
              <a:outerShdw blurRad="50800" dist="12700" dir="2700000" algn="tl" rotWithShape="0">
                <a:prstClr val="black">
                  <a:alpha val="25000"/>
                </a:prstClr>
              </a:outerShdw>
            </a:effectLst>
          </p:spPr>
        </p:pic>
      </p:grpSp>
      <p:sp>
        <p:nvSpPr>
          <p:cNvPr id="2" name="文本框 1"/>
          <p:cNvSpPr txBox="1"/>
          <p:nvPr/>
        </p:nvSpPr>
        <p:spPr>
          <a:xfrm>
            <a:off x="419100" y="1593850"/>
            <a:ext cx="11283950" cy="4555093"/>
          </a:xfrm>
          <a:prstGeom prst="rect">
            <a:avLst/>
          </a:prstGeom>
          <a:noFill/>
        </p:spPr>
        <p:txBody>
          <a:bodyPr wrap="square" rtlCol="0">
            <a:spAutoFit/>
          </a:bodyPr>
          <a:lstStyle/>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[1] Devlin, J., Chang, M.-W., Lee, K., &amp; Toutanova, K. (2018). BERT: Pre-training of deep bidirectional transformers for language understanding. NAACL-HLT.</a:t>
            </a:r>
            <a:endParaRPr lang="zh-CN"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[2] Vaswani, A.,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Shazeer</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N., Parmar, N.,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Uszkoreit</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J., Jones, L., Gomez, A. N., Kaiser, </a:t>
            </a:r>
            <a:r>
              <a:rPr lang="en-US" altLang="zh-CN" sz="1600" kern="100" dirty="0">
                <a:effectLst/>
                <a:latin typeface="Cambria" panose="02040503050406030204" pitchFamily="18" charset="0"/>
                <a:ea typeface="等线" panose="02010600030101010101" pitchFamily="2" charset="-122"/>
                <a:cs typeface="Cambria" panose="02040503050406030204" pitchFamily="18" charset="0"/>
              </a:rPr>
              <a:t>Ł</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&amp;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Polosukhin</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I. (2017). Attention is all you need. Advances in Neural Information Processing Systems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NeurIPS</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a:t>
            </a:r>
            <a:endParaRPr lang="zh-CN"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[3]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Mikolov</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T., Chen, K.,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Corrado</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G., &amp; Dean, J. (2013). Efficient estimation of word representations in vector space.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arXiv</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preprint arXiv:1301.3781.</a:t>
            </a:r>
            <a:endParaRPr lang="zh-CN"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[4] Pennington, J.,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Socher</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R., &amp; Manning, C. (2014).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GloVe</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Global vectors for word representation. EMNLP.</a:t>
            </a:r>
            <a:endParaRPr lang="zh-CN"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[5] Pang, B., Lee, L., &amp;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Vaithyanathan</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S. (2002). Thumbs up? Sentiment classification using machine learning techniques. ACL Conference on Empirical Methods in Natural Language Processing.</a:t>
            </a:r>
            <a:endParaRPr lang="zh-CN"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[6] Turney, P. D. (2002). Thumbs up or thumbs down? Semantic orientation applied to unsupervised classification of reviews. ACL.</a:t>
            </a:r>
            <a:endParaRPr lang="zh-CN"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[7]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Socher</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R.,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Perelygin</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A., Wu, J., Chuang, J., Manning, C. D., Ng, A. Y., &amp; Potts, C. (2013). Recursive deep models for semantic compositionality over a sentiment treebank. EMNLP.</a:t>
            </a:r>
            <a:endParaRPr lang="zh-CN"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[8] Kim, Y. (2014). Convolutional neural networks for sentence classification. EMNLP.</a:t>
            </a:r>
            <a:endParaRPr lang="zh-CN"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[9] </a:t>
            </a:r>
            <a:r>
              <a:rPr lang="en-US" altLang="zh-CN" sz="1600" kern="100" dirty="0" err="1">
                <a:effectLst/>
                <a:latin typeface="等线" panose="02010600030101010101" pitchFamily="2" charset="-122"/>
                <a:ea typeface="等线" panose="02010600030101010101" pitchFamily="2" charset="-122"/>
                <a:cs typeface="Times New Roman" panose="02020603050405020304" charset="0"/>
              </a:rPr>
              <a:t>Collobert</a:t>
            </a:r>
            <a:r>
              <a:rPr lang="en-US" altLang="zh-CN" sz="1600" kern="100" dirty="0">
                <a:effectLst/>
                <a:latin typeface="等线" panose="02010600030101010101" pitchFamily="2" charset="-122"/>
                <a:ea typeface="等线" panose="02010600030101010101" pitchFamily="2" charset="-122"/>
                <a:cs typeface="Times New Roman" panose="02020603050405020304" charset="0"/>
              </a:rPr>
              <a:t>, R., &amp; Weston, J. (2008). A unified architecture for natural language processing with multitask learning. ICML.</a:t>
            </a:r>
            <a:endParaRPr lang="zh-CN" altLang="zh-CN" sz="1600" kern="100" dirty="0">
              <a:effectLst/>
              <a:latin typeface="等线" panose="02010600030101010101" pitchFamily="2" charset="-122"/>
              <a:ea typeface="等线" panose="02010600030101010101" pitchFamily="2" charset="-122"/>
              <a:cs typeface="Times New Roman" panose="02020603050405020304" charset="0"/>
            </a:endParaRPr>
          </a:p>
          <a:p>
            <a:pPr algn="just"/>
            <a:r>
              <a:rPr lang="en-US" altLang="zh-CN" sz="1600" kern="100" dirty="0">
                <a:effectLst/>
                <a:latin typeface="等线" panose="02010600030101010101" pitchFamily="2" charset="-122"/>
                <a:ea typeface="等线" panose="02010600030101010101" pitchFamily="2" charset="-122"/>
                <a:cs typeface="Times New Roman" panose="02020603050405020304" charset="0"/>
              </a:rPr>
              <a:t>[10] Hutto, C. J., &amp; Gilbert, E. (2014). VADER: A parsimonious rule-based model for sentiment analysis of social media text. ICWSM. </a:t>
            </a:r>
            <a:endParaRPr lang="zh-CN" altLang="zh-CN" sz="1600" kern="100" dirty="0">
              <a:effectLst/>
              <a:latin typeface="等线" panose="02010600030101010101" pitchFamily="2" charset="-122"/>
              <a:ea typeface="等线" panose="02010600030101010101" pitchFamily="2" charset="-122"/>
              <a:cs typeface="Times New Roman" panose="02020603050405020304" charset="0"/>
            </a:endParaRPr>
          </a:p>
          <a:p>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Arial"/>
      </a:majorFont>
      <a:minorFont>
        <a:latin typeface="Arial"/>
        <a:ea typeface="微软雅黑"/>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7708</Words>
  <Application>WPS 演示</Application>
  <PresentationFormat>On-screen Show (4:3)</PresentationFormat>
  <Paragraphs>442</Paragraphs>
  <Slides>30</Slides>
  <Notes>27</Notes>
  <HiddenSlides>0</HiddenSlides>
  <MMClips>2</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30</vt:i4>
      </vt:variant>
    </vt:vector>
  </HeadingPairs>
  <TitlesOfParts>
    <vt:vector size="53" baseType="lpstr">
      <vt:lpstr>Arial</vt:lpstr>
      <vt:lpstr>宋体</vt:lpstr>
      <vt:lpstr>Wingdings</vt:lpstr>
      <vt:lpstr>Arial</vt:lpstr>
      <vt:lpstr>Wingdings</vt:lpstr>
      <vt:lpstr>微软雅黑</vt:lpstr>
      <vt:lpstr>楷体</vt:lpstr>
      <vt:lpstr>思源黑体 CN Normal</vt:lpstr>
      <vt:lpstr>黑体</vt:lpstr>
      <vt:lpstr>思源黑体 CN Bold</vt:lpstr>
      <vt:lpstr>等线</vt:lpstr>
      <vt:lpstr>思源黑体 CN Heavy</vt:lpstr>
      <vt:lpstr>Times New Roman</vt:lpstr>
      <vt:lpstr>Inter</vt:lpstr>
      <vt:lpstr>思源黑体 CN Regular</vt:lpstr>
      <vt:lpstr>Cambria</vt:lpstr>
      <vt:lpstr>Arial Unicode MS</vt:lpstr>
      <vt:lpstr>Calibri</vt:lpstr>
      <vt:lpstr>华文楷体</vt:lpstr>
      <vt:lpstr>华文隶书</vt:lpstr>
      <vt:lpstr>Wingdings</vt:lpstr>
      <vt:lpstr>AMGDT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全昌华</cp:lastModifiedBy>
  <cp:revision>229</cp:revision>
  <dcterms:created xsi:type="dcterms:W3CDTF">2019-06-19T02:08:00Z</dcterms:created>
  <dcterms:modified xsi:type="dcterms:W3CDTF">2025-11-27T05:40:11Z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6C47992E60F547B2B88B57F17E349724_12</vt:lpwstr>
  </property>
  <property fmtid="{D5CDD505-2E9C-101B-9397-08002B2CF9AE}" pid="3" name="KSOProductBuildVer">
    <vt:lpwstr>2052-12.1.0.21541</vt:lpwstr>
  </property>
</Properties>
</file>